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5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7" r:id="rId45"/>
    <p:sldId id="298" r:id="rId46"/>
    <p:sldId id="300" r:id="rId47"/>
    <p:sldId id="301" r:id="rId48"/>
    <p:sldId id="302" r:id="rId4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B0ADEB-6CA0-D33E-DFBE-37A482401079}" v="6" dt="2023-04-05T13:25:04.672"/>
    <p1510:client id="{F139C5BD-00B7-82CA-B59A-98AB9AD835D4}" v="6" dt="2023-04-07T10:54:37.442"/>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242" autoAdjust="0"/>
  </p:normalViewPr>
  <p:slideViewPr>
    <p:cSldViewPr snapToGrid="0">
      <p:cViewPr varScale="1">
        <p:scale>
          <a:sx n="80" d="100"/>
          <a:sy n="80" d="100"/>
        </p:scale>
        <p:origin x="4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D7B0ADEB-6CA0-D33E-DFBE-37A482401079}"/>
    <pc:docChg chg="modSld">
      <pc:chgData name="EZZINE, Hind" userId="S::ezzineh@who.int::edcab00f-6318-46e5-a4a9-188b01ee222f" providerId="AD" clId="Web-{D7B0ADEB-6CA0-D33E-DFBE-37A482401079}" dt="2023-04-05T13:25:04.672" v="2" actId="20577"/>
      <pc:docMkLst>
        <pc:docMk/>
      </pc:docMkLst>
      <pc:sldChg chg="modSp">
        <pc:chgData name="EZZINE, Hind" userId="S::ezzineh@who.int::edcab00f-6318-46e5-a4a9-188b01ee222f" providerId="AD" clId="Web-{D7B0ADEB-6CA0-D33E-DFBE-37A482401079}" dt="2023-04-05T13:25:04.672" v="2" actId="20577"/>
        <pc:sldMkLst>
          <pc:docMk/>
          <pc:sldMk cId="0" sldId="256"/>
        </pc:sldMkLst>
        <pc:spChg chg="mod">
          <ac:chgData name="EZZINE, Hind" userId="S::ezzineh@who.int::edcab00f-6318-46e5-a4a9-188b01ee222f" providerId="AD" clId="Web-{D7B0ADEB-6CA0-D33E-DFBE-37A482401079}" dt="2023-04-05T13:25:04.672" v="2" actId="20577"/>
          <ac:spMkLst>
            <pc:docMk/>
            <pc:sldMk cId="0" sldId="256"/>
            <ac:spMk id="297" creationId="{00000000-0000-0000-0000-000000000000}"/>
          </ac:spMkLst>
        </pc:spChg>
      </pc:sldChg>
    </pc:docChg>
  </pc:docChgLst>
  <pc:docChgLst>
    <pc:chgData name="GOMEZ, Paula" userId="c93cf399-3ed7-4230-9282-8831e3fe5ae7" providerId="ADAL" clId="{FE111A23-F262-4706-B6AE-BE543FC96624}"/>
    <pc:docChg chg="undo custSel modSld">
      <pc:chgData name="GOMEZ, Paula" userId="c93cf399-3ed7-4230-9282-8831e3fe5ae7" providerId="ADAL" clId="{FE111A23-F262-4706-B6AE-BE543FC96624}" dt="2023-02-09T11:04:58.028" v="97" actId="12"/>
      <pc:docMkLst>
        <pc:docMk/>
      </pc:docMkLst>
      <pc:sldChg chg="modSp mod">
        <pc:chgData name="GOMEZ, Paula" userId="c93cf399-3ed7-4230-9282-8831e3fe5ae7" providerId="ADAL" clId="{FE111A23-F262-4706-B6AE-BE543FC96624}" dt="2023-02-09T10:56:29.917" v="16" actId="20577"/>
        <pc:sldMkLst>
          <pc:docMk/>
          <pc:sldMk cId="0" sldId="258"/>
        </pc:sldMkLst>
        <pc:spChg chg="mod">
          <ac:chgData name="GOMEZ, Paula" userId="c93cf399-3ed7-4230-9282-8831e3fe5ae7" providerId="ADAL" clId="{FE111A23-F262-4706-B6AE-BE543FC96624}" dt="2023-02-09T10:56:29.917" v="16" actId="20577"/>
          <ac:spMkLst>
            <pc:docMk/>
            <pc:sldMk cId="0" sldId="258"/>
            <ac:spMk id="308" creationId="{00000000-0000-0000-0000-000000000000}"/>
          </ac:spMkLst>
        </pc:spChg>
      </pc:sldChg>
      <pc:sldChg chg="modSp mod">
        <pc:chgData name="GOMEZ, Paula" userId="c93cf399-3ed7-4230-9282-8831e3fe5ae7" providerId="ADAL" clId="{FE111A23-F262-4706-B6AE-BE543FC96624}" dt="2023-02-09T10:56:11.032" v="4" actId="20577"/>
        <pc:sldMkLst>
          <pc:docMk/>
          <pc:sldMk cId="0" sldId="259"/>
        </pc:sldMkLst>
        <pc:spChg chg="mod">
          <ac:chgData name="GOMEZ, Paula" userId="c93cf399-3ed7-4230-9282-8831e3fe5ae7" providerId="ADAL" clId="{FE111A23-F262-4706-B6AE-BE543FC96624}" dt="2023-02-09T10:56:11.032" v="4" actId="20577"/>
          <ac:spMkLst>
            <pc:docMk/>
            <pc:sldMk cId="0" sldId="259"/>
            <ac:spMk id="314" creationId="{00000000-0000-0000-0000-000000000000}"/>
          </ac:spMkLst>
        </pc:spChg>
      </pc:sldChg>
      <pc:sldChg chg="modSp mod">
        <pc:chgData name="GOMEZ, Paula" userId="c93cf399-3ed7-4230-9282-8831e3fe5ae7" providerId="ADAL" clId="{FE111A23-F262-4706-B6AE-BE543FC96624}" dt="2023-02-09T10:56:56.684" v="43" actId="14100"/>
        <pc:sldMkLst>
          <pc:docMk/>
          <pc:sldMk cId="0" sldId="260"/>
        </pc:sldMkLst>
        <pc:spChg chg="mod">
          <ac:chgData name="GOMEZ, Paula" userId="c93cf399-3ed7-4230-9282-8831e3fe5ae7" providerId="ADAL" clId="{FE111A23-F262-4706-B6AE-BE543FC96624}" dt="2023-02-09T10:56:56.684" v="43" actId="14100"/>
          <ac:spMkLst>
            <pc:docMk/>
            <pc:sldMk cId="0" sldId="260"/>
            <ac:spMk id="320" creationId="{00000000-0000-0000-0000-000000000000}"/>
          </ac:spMkLst>
        </pc:spChg>
      </pc:sldChg>
      <pc:sldChg chg="modSp mod">
        <pc:chgData name="GOMEZ, Paula" userId="c93cf399-3ed7-4230-9282-8831e3fe5ae7" providerId="ADAL" clId="{FE111A23-F262-4706-B6AE-BE543FC96624}" dt="2023-02-09T10:57:13.481" v="45" actId="1076"/>
        <pc:sldMkLst>
          <pc:docMk/>
          <pc:sldMk cId="0" sldId="261"/>
        </pc:sldMkLst>
        <pc:spChg chg="mod">
          <ac:chgData name="GOMEZ, Paula" userId="c93cf399-3ed7-4230-9282-8831e3fe5ae7" providerId="ADAL" clId="{FE111A23-F262-4706-B6AE-BE543FC96624}" dt="2023-02-09T10:57:13.481" v="45" actId="1076"/>
          <ac:spMkLst>
            <pc:docMk/>
            <pc:sldMk cId="0" sldId="261"/>
            <ac:spMk id="2" creationId="{8FC11A26-AB54-D4B2-782E-7671C0DAEB0A}"/>
          </ac:spMkLst>
        </pc:spChg>
      </pc:sldChg>
      <pc:sldChg chg="modSp mod">
        <pc:chgData name="GOMEZ, Paula" userId="c93cf399-3ed7-4230-9282-8831e3fe5ae7" providerId="ADAL" clId="{FE111A23-F262-4706-B6AE-BE543FC96624}" dt="2023-02-09T10:57:58.549" v="51" actId="207"/>
        <pc:sldMkLst>
          <pc:docMk/>
          <pc:sldMk cId="0" sldId="262"/>
        </pc:sldMkLst>
        <pc:spChg chg="mod">
          <ac:chgData name="GOMEZ, Paula" userId="c93cf399-3ed7-4230-9282-8831e3fe5ae7" providerId="ADAL" clId="{FE111A23-F262-4706-B6AE-BE543FC96624}" dt="2023-02-09T10:57:58.549" v="51" actId="207"/>
          <ac:spMkLst>
            <pc:docMk/>
            <pc:sldMk cId="0" sldId="262"/>
            <ac:spMk id="337" creationId="{00000000-0000-0000-0000-000000000000}"/>
          </ac:spMkLst>
        </pc:spChg>
      </pc:sldChg>
      <pc:sldChg chg="modSp mod">
        <pc:chgData name="GOMEZ, Paula" userId="c93cf399-3ed7-4230-9282-8831e3fe5ae7" providerId="ADAL" clId="{FE111A23-F262-4706-B6AE-BE543FC96624}" dt="2023-02-09T10:58:25.006" v="53" actId="27636"/>
        <pc:sldMkLst>
          <pc:docMk/>
          <pc:sldMk cId="0" sldId="270"/>
        </pc:sldMkLst>
        <pc:spChg chg="mod">
          <ac:chgData name="GOMEZ, Paula" userId="c93cf399-3ed7-4230-9282-8831e3fe5ae7" providerId="ADAL" clId="{FE111A23-F262-4706-B6AE-BE543FC96624}" dt="2023-02-09T10:58:25.006" v="53" actId="27636"/>
          <ac:spMkLst>
            <pc:docMk/>
            <pc:sldMk cId="0" sldId="270"/>
            <ac:spMk id="398" creationId="{00000000-0000-0000-0000-000000000000}"/>
          </ac:spMkLst>
        </pc:spChg>
      </pc:sldChg>
      <pc:sldChg chg="modSp mod">
        <pc:chgData name="GOMEZ, Paula" userId="c93cf399-3ed7-4230-9282-8831e3fe5ae7" providerId="ADAL" clId="{FE111A23-F262-4706-B6AE-BE543FC96624}" dt="2023-02-09T10:58:45.865" v="54" actId="113"/>
        <pc:sldMkLst>
          <pc:docMk/>
          <pc:sldMk cId="0" sldId="272"/>
        </pc:sldMkLst>
        <pc:spChg chg="mod">
          <ac:chgData name="GOMEZ, Paula" userId="c93cf399-3ed7-4230-9282-8831e3fe5ae7" providerId="ADAL" clId="{FE111A23-F262-4706-B6AE-BE543FC96624}" dt="2023-02-09T10:58:45.865" v="54" actId="113"/>
          <ac:spMkLst>
            <pc:docMk/>
            <pc:sldMk cId="0" sldId="272"/>
            <ac:spMk id="406" creationId="{00000000-0000-0000-0000-000000000000}"/>
          </ac:spMkLst>
        </pc:spChg>
      </pc:sldChg>
      <pc:sldChg chg="modSp mod">
        <pc:chgData name="GOMEZ, Paula" userId="c93cf399-3ed7-4230-9282-8831e3fe5ae7" providerId="ADAL" clId="{FE111A23-F262-4706-B6AE-BE543FC96624}" dt="2023-02-09T10:58:57.203" v="56" actId="1076"/>
        <pc:sldMkLst>
          <pc:docMk/>
          <pc:sldMk cId="0" sldId="273"/>
        </pc:sldMkLst>
        <pc:spChg chg="mod">
          <ac:chgData name="GOMEZ, Paula" userId="c93cf399-3ed7-4230-9282-8831e3fe5ae7" providerId="ADAL" clId="{FE111A23-F262-4706-B6AE-BE543FC96624}" dt="2023-02-09T10:58:57.203" v="56" actId="1076"/>
          <ac:spMkLst>
            <pc:docMk/>
            <pc:sldMk cId="0" sldId="273"/>
            <ac:spMk id="409" creationId="{00000000-0000-0000-0000-000000000000}"/>
          </ac:spMkLst>
        </pc:spChg>
      </pc:sldChg>
      <pc:sldChg chg="modSp mod">
        <pc:chgData name="GOMEZ, Paula" userId="c93cf399-3ed7-4230-9282-8831e3fe5ae7" providerId="ADAL" clId="{FE111A23-F262-4706-B6AE-BE543FC96624}" dt="2023-02-09T10:59:03.894" v="57" actId="14100"/>
        <pc:sldMkLst>
          <pc:docMk/>
          <pc:sldMk cId="0" sldId="274"/>
        </pc:sldMkLst>
        <pc:spChg chg="mod">
          <ac:chgData name="GOMEZ, Paula" userId="c93cf399-3ed7-4230-9282-8831e3fe5ae7" providerId="ADAL" clId="{FE111A23-F262-4706-B6AE-BE543FC96624}" dt="2023-02-09T10:59:03.894" v="57" actId="14100"/>
          <ac:spMkLst>
            <pc:docMk/>
            <pc:sldMk cId="0" sldId="274"/>
            <ac:spMk id="2" creationId="{868C492B-DCD9-23EB-089B-D89E6F50C7CF}"/>
          </ac:spMkLst>
        </pc:spChg>
      </pc:sldChg>
      <pc:sldChg chg="modSp mod">
        <pc:chgData name="GOMEZ, Paula" userId="c93cf399-3ed7-4230-9282-8831e3fe5ae7" providerId="ADAL" clId="{FE111A23-F262-4706-B6AE-BE543FC96624}" dt="2023-02-09T10:59:17.255" v="59" actId="1076"/>
        <pc:sldMkLst>
          <pc:docMk/>
          <pc:sldMk cId="0" sldId="276"/>
        </pc:sldMkLst>
        <pc:spChg chg="mod">
          <ac:chgData name="GOMEZ, Paula" userId="c93cf399-3ed7-4230-9282-8831e3fe5ae7" providerId="ADAL" clId="{FE111A23-F262-4706-B6AE-BE543FC96624}" dt="2023-02-09T10:59:17.255" v="59" actId="1076"/>
          <ac:spMkLst>
            <pc:docMk/>
            <pc:sldMk cId="0" sldId="276"/>
            <ac:spMk id="2" creationId="{C27F2095-61B0-1E1C-61C7-AAE7F2BED99E}"/>
          </ac:spMkLst>
        </pc:spChg>
      </pc:sldChg>
      <pc:sldChg chg="modSp mod">
        <pc:chgData name="GOMEZ, Paula" userId="c93cf399-3ed7-4230-9282-8831e3fe5ae7" providerId="ADAL" clId="{FE111A23-F262-4706-B6AE-BE543FC96624}" dt="2023-02-09T10:59:25.182" v="61" actId="1076"/>
        <pc:sldMkLst>
          <pc:docMk/>
          <pc:sldMk cId="0" sldId="277"/>
        </pc:sldMkLst>
        <pc:spChg chg="mod">
          <ac:chgData name="GOMEZ, Paula" userId="c93cf399-3ed7-4230-9282-8831e3fe5ae7" providerId="ADAL" clId="{FE111A23-F262-4706-B6AE-BE543FC96624}" dt="2023-02-09T10:59:25.182" v="61" actId="1076"/>
          <ac:spMkLst>
            <pc:docMk/>
            <pc:sldMk cId="0" sldId="277"/>
            <ac:spMk id="2" creationId="{656C2467-ED3B-FAB9-ED0C-1185F9947BE9}"/>
          </ac:spMkLst>
        </pc:spChg>
      </pc:sldChg>
      <pc:sldChg chg="modSp mod">
        <pc:chgData name="GOMEZ, Paula" userId="c93cf399-3ed7-4230-9282-8831e3fe5ae7" providerId="ADAL" clId="{FE111A23-F262-4706-B6AE-BE543FC96624}" dt="2023-02-09T10:59:34.094" v="63" actId="1076"/>
        <pc:sldMkLst>
          <pc:docMk/>
          <pc:sldMk cId="0" sldId="278"/>
        </pc:sldMkLst>
        <pc:spChg chg="mod">
          <ac:chgData name="GOMEZ, Paula" userId="c93cf399-3ed7-4230-9282-8831e3fe5ae7" providerId="ADAL" clId="{FE111A23-F262-4706-B6AE-BE543FC96624}" dt="2023-02-09T10:59:34.094" v="63" actId="1076"/>
          <ac:spMkLst>
            <pc:docMk/>
            <pc:sldMk cId="0" sldId="278"/>
            <ac:spMk id="2" creationId="{5E4F7E65-5B87-1508-A653-F70AC8E34B7F}"/>
          </ac:spMkLst>
        </pc:spChg>
      </pc:sldChg>
      <pc:sldChg chg="modSp mod">
        <pc:chgData name="GOMEZ, Paula" userId="c93cf399-3ed7-4230-9282-8831e3fe5ae7" providerId="ADAL" clId="{FE111A23-F262-4706-B6AE-BE543FC96624}" dt="2023-02-09T10:59:42.602" v="65" actId="1076"/>
        <pc:sldMkLst>
          <pc:docMk/>
          <pc:sldMk cId="0" sldId="279"/>
        </pc:sldMkLst>
        <pc:spChg chg="mod">
          <ac:chgData name="GOMEZ, Paula" userId="c93cf399-3ed7-4230-9282-8831e3fe5ae7" providerId="ADAL" clId="{FE111A23-F262-4706-B6AE-BE543FC96624}" dt="2023-02-09T10:59:42.602" v="65" actId="1076"/>
          <ac:spMkLst>
            <pc:docMk/>
            <pc:sldMk cId="0" sldId="279"/>
            <ac:spMk id="2" creationId="{B3A734AF-0A37-FA7C-946C-E534BD7A2507}"/>
          </ac:spMkLst>
        </pc:spChg>
      </pc:sldChg>
      <pc:sldChg chg="modSp mod">
        <pc:chgData name="GOMEZ, Paula" userId="c93cf399-3ed7-4230-9282-8831e3fe5ae7" providerId="ADAL" clId="{FE111A23-F262-4706-B6AE-BE543FC96624}" dt="2023-02-09T11:00:33.442" v="71" actId="207"/>
        <pc:sldMkLst>
          <pc:docMk/>
          <pc:sldMk cId="0" sldId="281"/>
        </pc:sldMkLst>
        <pc:spChg chg="mod">
          <ac:chgData name="GOMEZ, Paula" userId="c93cf399-3ed7-4230-9282-8831e3fe5ae7" providerId="ADAL" clId="{FE111A23-F262-4706-B6AE-BE543FC96624}" dt="2023-02-09T10:59:58.388" v="67" actId="1076"/>
          <ac:spMkLst>
            <pc:docMk/>
            <pc:sldMk cId="0" sldId="281"/>
            <ac:spMk id="2" creationId="{5313FF3D-5451-11E4-A5E7-7E93661239FF}"/>
          </ac:spMkLst>
        </pc:spChg>
        <pc:spChg chg="mod">
          <ac:chgData name="GOMEZ, Paula" userId="c93cf399-3ed7-4230-9282-8831e3fe5ae7" providerId="ADAL" clId="{FE111A23-F262-4706-B6AE-BE543FC96624}" dt="2023-02-09T11:00:14.742" v="68" actId="207"/>
          <ac:spMkLst>
            <pc:docMk/>
            <pc:sldMk cId="0" sldId="281"/>
            <ac:spMk id="477" creationId="{00000000-0000-0000-0000-000000000000}"/>
          </ac:spMkLst>
        </pc:spChg>
        <pc:spChg chg="mod">
          <ac:chgData name="GOMEZ, Paula" userId="c93cf399-3ed7-4230-9282-8831e3fe5ae7" providerId="ADAL" clId="{FE111A23-F262-4706-B6AE-BE543FC96624}" dt="2023-02-09T11:00:20.214" v="69" actId="207"/>
          <ac:spMkLst>
            <pc:docMk/>
            <pc:sldMk cId="0" sldId="281"/>
            <ac:spMk id="480" creationId="{00000000-0000-0000-0000-000000000000}"/>
          </ac:spMkLst>
        </pc:spChg>
        <pc:spChg chg="mod">
          <ac:chgData name="GOMEZ, Paula" userId="c93cf399-3ed7-4230-9282-8831e3fe5ae7" providerId="ADAL" clId="{FE111A23-F262-4706-B6AE-BE543FC96624}" dt="2023-02-09T11:00:27.569" v="70" actId="207"/>
          <ac:spMkLst>
            <pc:docMk/>
            <pc:sldMk cId="0" sldId="281"/>
            <ac:spMk id="483" creationId="{00000000-0000-0000-0000-000000000000}"/>
          </ac:spMkLst>
        </pc:spChg>
        <pc:spChg chg="mod">
          <ac:chgData name="GOMEZ, Paula" userId="c93cf399-3ed7-4230-9282-8831e3fe5ae7" providerId="ADAL" clId="{FE111A23-F262-4706-B6AE-BE543FC96624}" dt="2023-02-09T11:00:33.442" v="71" actId="207"/>
          <ac:spMkLst>
            <pc:docMk/>
            <pc:sldMk cId="0" sldId="281"/>
            <ac:spMk id="486" creationId="{00000000-0000-0000-0000-000000000000}"/>
          </ac:spMkLst>
        </pc:spChg>
      </pc:sldChg>
      <pc:sldChg chg="modSp mod">
        <pc:chgData name="GOMEZ, Paula" userId="c93cf399-3ed7-4230-9282-8831e3fe5ae7" providerId="ADAL" clId="{FE111A23-F262-4706-B6AE-BE543FC96624}" dt="2023-02-09T11:00:42.033" v="73" actId="1076"/>
        <pc:sldMkLst>
          <pc:docMk/>
          <pc:sldMk cId="0" sldId="282"/>
        </pc:sldMkLst>
        <pc:spChg chg="mod">
          <ac:chgData name="GOMEZ, Paula" userId="c93cf399-3ed7-4230-9282-8831e3fe5ae7" providerId="ADAL" clId="{FE111A23-F262-4706-B6AE-BE543FC96624}" dt="2023-02-09T11:00:42.033" v="73" actId="1076"/>
          <ac:spMkLst>
            <pc:docMk/>
            <pc:sldMk cId="0" sldId="282"/>
            <ac:spMk id="2" creationId="{0C215B85-7B0F-9F5D-C803-899545450AC9}"/>
          </ac:spMkLst>
        </pc:spChg>
      </pc:sldChg>
      <pc:sldChg chg="modSp mod">
        <pc:chgData name="GOMEZ, Paula" userId="c93cf399-3ed7-4230-9282-8831e3fe5ae7" providerId="ADAL" clId="{FE111A23-F262-4706-B6AE-BE543FC96624}" dt="2023-02-09T11:00:59.011" v="74" actId="12"/>
        <pc:sldMkLst>
          <pc:docMk/>
          <pc:sldMk cId="0" sldId="283"/>
        </pc:sldMkLst>
        <pc:spChg chg="mod">
          <ac:chgData name="GOMEZ, Paula" userId="c93cf399-3ed7-4230-9282-8831e3fe5ae7" providerId="ADAL" clId="{FE111A23-F262-4706-B6AE-BE543FC96624}" dt="2023-02-09T11:00:59.011" v="74" actId="12"/>
          <ac:spMkLst>
            <pc:docMk/>
            <pc:sldMk cId="0" sldId="283"/>
            <ac:spMk id="504" creationId="{00000000-0000-0000-0000-000000000000}"/>
          </ac:spMkLst>
        </pc:spChg>
      </pc:sldChg>
      <pc:sldChg chg="modSp mod">
        <pc:chgData name="GOMEZ, Paula" userId="c93cf399-3ed7-4230-9282-8831e3fe5ae7" providerId="ADAL" clId="{FE111A23-F262-4706-B6AE-BE543FC96624}" dt="2023-02-09T11:01:13.282" v="75" actId="207"/>
        <pc:sldMkLst>
          <pc:docMk/>
          <pc:sldMk cId="0" sldId="285"/>
        </pc:sldMkLst>
        <pc:spChg chg="mod">
          <ac:chgData name="GOMEZ, Paula" userId="c93cf399-3ed7-4230-9282-8831e3fe5ae7" providerId="ADAL" clId="{FE111A23-F262-4706-B6AE-BE543FC96624}" dt="2023-02-09T11:01:13.282" v="75" actId="207"/>
          <ac:spMkLst>
            <pc:docMk/>
            <pc:sldMk cId="0" sldId="285"/>
            <ac:spMk id="513" creationId="{00000000-0000-0000-0000-000000000000}"/>
          </ac:spMkLst>
        </pc:spChg>
      </pc:sldChg>
      <pc:sldChg chg="modSp mod">
        <pc:chgData name="GOMEZ, Paula" userId="c93cf399-3ed7-4230-9282-8831e3fe5ae7" providerId="ADAL" clId="{FE111A23-F262-4706-B6AE-BE543FC96624}" dt="2023-02-09T11:01:44.200" v="77" actId="255"/>
        <pc:sldMkLst>
          <pc:docMk/>
          <pc:sldMk cId="0" sldId="286"/>
        </pc:sldMkLst>
        <pc:spChg chg="mod">
          <ac:chgData name="GOMEZ, Paula" userId="c93cf399-3ed7-4230-9282-8831e3fe5ae7" providerId="ADAL" clId="{FE111A23-F262-4706-B6AE-BE543FC96624}" dt="2023-02-09T11:01:27.574" v="76" actId="255"/>
          <ac:spMkLst>
            <pc:docMk/>
            <pc:sldMk cId="0" sldId="286"/>
            <ac:spMk id="517" creationId="{00000000-0000-0000-0000-000000000000}"/>
          </ac:spMkLst>
        </pc:spChg>
        <pc:spChg chg="mod">
          <ac:chgData name="GOMEZ, Paula" userId="c93cf399-3ed7-4230-9282-8831e3fe5ae7" providerId="ADAL" clId="{FE111A23-F262-4706-B6AE-BE543FC96624}" dt="2023-02-09T11:01:44.200" v="77" actId="255"/>
          <ac:spMkLst>
            <pc:docMk/>
            <pc:sldMk cId="0" sldId="286"/>
            <ac:spMk id="519" creationId="{00000000-0000-0000-0000-000000000000}"/>
          </ac:spMkLst>
        </pc:spChg>
      </pc:sldChg>
      <pc:sldChg chg="modSp mod">
        <pc:chgData name="GOMEZ, Paula" userId="c93cf399-3ed7-4230-9282-8831e3fe5ae7" providerId="ADAL" clId="{FE111A23-F262-4706-B6AE-BE543FC96624}" dt="2023-02-09T11:02:07.952" v="79" actId="14100"/>
        <pc:sldMkLst>
          <pc:docMk/>
          <pc:sldMk cId="0" sldId="288"/>
        </pc:sldMkLst>
        <pc:spChg chg="mod">
          <ac:chgData name="GOMEZ, Paula" userId="c93cf399-3ed7-4230-9282-8831e3fe5ae7" providerId="ADAL" clId="{FE111A23-F262-4706-B6AE-BE543FC96624}" dt="2023-02-09T11:02:07.952" v="79" actId="14100"/>
          <ac:spMkLst>
            <pc:docMk/>
            <pc:sldMk cId="0" sldId="288"/>
            <ac:spMk id="2" creationId="{93EC72FA-6E99-2EB3-BFAA-DEE0F49979BE}"/>
          </ac:spMkLst>
        </pc:spChg>
        <pc:spChg chg="mod">
          <ac:chgData name="GOMEZ, Paula" userId="c93cf399-3ed7-4230-9282-8831e3fe5ae7" providerId="ADAL" clId="{FE111A23-F262-4706-B6AE-BE543FC96624}" dt="2023-02-09T11:02:03.393" v="78" actId="11"/>
          <ac:spMkLst>
            <pc:docMk/>
            <pc:sldMk cId="0" sldId="288"/>
            <ac:spMk id="532" creationId="{00000000-0000-0000-0000-000000000000}"/>
          </ac:spMkLst>
        </pc:spChg>
      </pc:sldChg>
      <pc:sldChg chg="modSp mod">
        <pc:chgData name="GOMEZ, Paula" userId="c93cf399-3ed7-4230-9282-8831e3fe5ae7" providerId="ADAL" clId="{FE111A23-F262-4706-B6AE-BE543FC96624}" dt="2023-02-09T11:03:19.290" v="85" actId="207"/>
        <pc:sldMkLst>
          <pc:docMk/>
          <pc:sldMk cId="0" sldId="289"/>
        </pc:sldMkLst>
        <pc:spChg chg="mod">
          <ac:chgData name="GOMEZ, Paula" userId="c93cf399-3ed7-4230-9282-8831e3fe5ae7" providerId="ADAL" clId="{FE111A23-F262-4706-B6AE-BE543FC96624}" dt="2023-02-09T11:02:34.005" v="81" actId="207"/>
          <ac:spMkLst>
            <pc:docMk/>
            <pc:sldMk cId="0" sldId="289"/>
            <ac:spMk id="541" creationId="{00000000-0000-0000-0000-000000000000}"/>
          </ac:spMkLst>
        </pc:spChg>
        <pc:spChg chg="mod">
          <ac:chgData name="GOMEZ, Paula" userId="c93cf399-3ed7-4230-9282-8831e3fe5ae7" providerId="ADAL" clId="{FE111A23-F262-4706-B6AE-BE543FC96624}" dt="2023-02-09T11:03:19.290" v="85" actId="207"/>
          <ac:spMkLst>
            <pc:docMk/>
            <pc:sldMk cId="0" sldId="289"/>
            <ac:spMk id="542" creationId="{00000000-0000-0000-0000-000000000000}"/>
          </ac:spMkLst>
        </pc:spChg>
        <pc:grpChg chg="mod">
          <ac:chgData name="GOMEZ, Paula" userId="c93cf399-3ed7-4230-9282-8831e3fe5ae7" providerId="ADAL" clId="{FE111A23-F262-4706-B6AE-BE543FC96624}" dt="2023-02-09T11:02:34.005" v="81" actId="207"/>
          <ac:grpSpMkLst>
            <pc:docMk/>
            <pc:sldMk cId="0" sldId="289"/>
            <ac:grpSpMk id="543" creationId="{00000000-0000-0000-0000-000000000000}"/>
          </ac:grpSpMkLst>
        </pc:grpChg>
      </pc:sldChg>
      <pc:sldChg chg="modSp mod">
        <pc:chgData name="GOMEZ, Paula" userId="c93cf399-3ed7-4230-9282-8831e3fe5ae7" providerId="ADAL" clId="{FE111A23-F262-4706-B6AE-BE543FC96624}" dt="2023-02-09T11:04:37.151" v="96" actId="207"/>
        <pc:sldMkLst>
          <pc:docMk/>
          <pc:sldMk cId="0" sldId="290"/>
        </pc:sldMkLst>
        <pc:spChg chg="mod">
          <ac:chgData name="GOMEZ, Paula" userId="c93cf399-3ed7-4230-9282-8831e3fe5ae7" providerId="ADAL" clId="{FE111A23-F262-4706-B6AE-BE543FC96624}" dt="2023-02-09T11:04:29.203" v="95" actId="207"/>
          <ac:spMkLst>
            <pc:docMk/>
            <pc:sldMk cId="0" sldId="290"/>
            <ac:spMk id="562" creationId="{00000000-0000-0000-0000-000000000000}"/>
          </ac:spMkLst>
        </pc:spChg>
        <pc:spChg chg="mod">
          <ac:chgData name="GOMEZ, Paula" userId="c93cf399-3ed7-4230-9282-8831e3fe5ae7" providerId="ADAL" clId="{FE111A23-F262-4706-B6AE-BE543FC96624}" dt="2023-02-09T11:04:37.151" v="96" actId="207"/>
          <ac:spMkLst>
            <pc:docMk/>
            <pc:sldMk cId="0" sldId="290"/>
            <ac:spMk id="563" creationId="{00000000-0000-0000-0000-000000000000}"/>
          </ac:spMkLst>
        </pc:spChg>
        <pc:spChg chg="mod">
          <ac:chgData name="GOMEZ, Paula" userId="c93cf399-3ed7-4230-9282-8831e3fe5ae7" providerId="ADAL" clId="{FE111A23-F262-4706-B6AE-BE543FC96624}" dt="2023-02-09T11:04:28.343" v="94" actId="207"/>
          <ac:spMkLst>
            <pc:docMk/>
            <pc:sldMk cId="0" sldId="290"/>
            <ac:spMk id="566" creationId="{00000000-0000-0000-0000-000000000000}"/>
          </ac:spMkLst>
        </pc:spChg>
        <pc:spChg chg="mod">
          <ac:chgData name="GOMEZ, Paula" userId="c93cf399-3ed7-4230-9282-8831e3fe5ae7" providerId="ADAL" clId="{FE111A23-F262-4706-B6AE-BE543FC96624}" dt="2023-02-09T11:04:20.978" v="93" actId="207"/>
          <ac:spMkLst>
            <pc:docMk/>
            <pc:sldMk cId="0" sldId="290"/>
            <ac:spMk id="569" creationId="{00000000-0000-0000-0000-000000000000}"/>
          </ac:spMkLst>
        </pc:spChg>
        <pc:spChg chg="mod">
          <ac:chgData name="GOMEZ, Paula" userId="c93cf399-3ed7-4230-9282-8831e3fe5ae7" providerId="ADAL" clId="{FE111A23-F262-4706-B6AE-BE543FC96624}" dt="2023-02-09T11:04:14.496" v="92" actId="207"/>
          <ac:spMkLst>
            <pc:docMk/>
            <pc:sldMk cId="0" sldId="290"/>
            <ac:spMk id="575" creationId="{00000000-0000-0000-0000-000000000000}"/>
          </ac:spMkLst>
        </pc:spChg>
        <pc:grpChg chg="mod">
          <ac:chgData name="GOMEZ, Paula" userId="c93cf399-3ed7-4230-9282-8831e3fe5ae7" providerId="ADAL" clId="{FE111A23-F262-4706-B6AE-BE543FC96624}" dt="2023-02-09T11:04:29.203" v="95" actId="207"/>
          <ac:grpSpMkLst>
            <pc:docMk/>
            <pc:sldMk cId="0" sldId="290"/>
            <ac:grpSpMk id="564" creationId="{00000000-0000-0000-0000-000000000000}"/>
          </ac:grpSpMkLst>
        </pc:grpChg>
      </pc:sldChg>
      <pc:sldChg chg="modSp mod">
        <pc:chgData name="GOMEZ, Paula" userId="c93cf399-3ed7-4230-9282-8831e3fe5ae7" providerId="ADAL" clId="{FE111A23-F262-4706-B6AE-BE543FC96624}" dt="2023-02-09T11:04:58.028" v="97" actId="12"/>
        <pc:sldMkLst>
          <pc:docMk/>
          <pc:sldMk cId="0" sldId="291"/>
        </pc:sldMkLst>
        <pc:spChg chg="mod">
          <ac:chgData name="GOMEZ, Paula" userId="c93cf399-3ed7-4230-9282-8831e3fe5ae7" providerId="ADAL" clId="{FE111A23-F262-4706-B6AE-BE543FC96624}" dt="2023-02-09T11:04:58.028" v="97" actId="12"/>
          <ac:spMkLst>
            <pc:docMk/>
            <pc:sldMk cId="0" sldId="291"/>
            <ac:spMk id="580" creationId="{00000000-0000-0000-0000-000000000000}"/>
          </ac:spMkLst>
        </pc:spChg>
      </pc:sldChg>
    </pc:docChg>
  </pc:docChgLst>
  <pc:docChgLst>
    <pc:chgData name="GOMEZ, Paula" userId="S::gomezp@who.int::c93cf399-3ed7-4230-9282-8831e3fe5ae7" providerId="AD" clId="Web-{F139C5BD-00B7-82CA-B59A-98AB9AD835D4}"/>
    <pc:docChg chg="modSld">
      <pc:chgData name="GOMEZ, Paula" userId="S::gomezp@who.int::c93cf399-3ed7-4230-9282-8831e3fe5ae7" providerId="AD" clId="Web-{F139C5BD-00B7-82CA-B59A-98AB9AD835D4}" dt="2023-04-07T10:54:37.442" v="5" actId="20577"/>
      <pc:docMkLst>
        <pc:docMk/>
      </pc:docMkLst>
      <pc:sldChg chg="modSp">
        <pc:chgData name="GOMEZ, Paula" userId="S::gomezp@who.int::c93cf399-3ed7-4230-9282-8831e3fe5ae7" providerId="AD" clId="Web-{F139C5BD-00B7-82CA-B59A-98AB9AD835D4}" dt="2023-04-07T10:54:37.442" v="5" actId="20577"/>
        <pc:sldMkLst>
          <pc:docMk/>
          <pc:sldMk cId="0" sldId="258"/>
        </pc:sldMkLst>
        <pc:spChg chg="mod">
          <ac:chgData name="GOMEZ, Paula" userId="S::gomezp@who.int::c93cf399-3ed7-4230-9282-8831e3fe5ae7" providerId="AD" clId="Web-{F139C5BD-00B7-82CA-B59A-98AB9AD835D4}" dt="2023-04-07T10:54:37.442" v="5" actId="20577"/>
          <ac:spMkLst>
            <pc:docMk/>
            <pc:sldMk cId="0" sldId="258"/>
            <ac:spMk id="30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2" name="Shape 292"/>
          <p:cNvSpPr>
            <a:spLocks noGrp="1" noRot="1" noChangeAspect="1"/>
          </p:cNvSpPr>
          <p:nvPr>
            <p:ph type="sldImg"/>
          </p:nvPr>
        </p:nvSpPr>
        <p:spPr>
          <a:xfrm>
            <a:off x="1143000" y="685800"/>
            <a:ext cx="4572000" cy="3429000"/>
          </a:xfrm>
          <a:prstGeom prst="rect">
            <a:avLst/>
          </a:prstGeom>
        </p:spPr>
        <p:txBody>
          <a:bodyPr/>
          <a:lstStyle/>
          <a:p>
            <a:endParaRPr/>
          </a:p>
        </p:txBody>
      </p:sp>
      <p:sp>
        <p:nvSpPr>
          <p:cNvPr id="293" name="Shape 29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Source Sans Pro Regular"/>
      </a:defRPr>
    </a:lvl1pPr>
    <a:lvl2pPr indent="228600" latinLnBrk="0">
      <a:defRPr sz="1200">
        <a:latin typeface="+mj-lt"/>
        <a:ea typeface="+mj-ea"/>
        <a:cs typeface="+mj-cs"/>
        <a:sym typeface="Source Sans Pro Regular"/>
      </a:defRPr>
    </a:lvl2pPr>
    <a:lvl3pPr indent="457200" latinLnBrk="0">
      <a:defRPr sz="1200">
        <a:latin typeface="+mj-lt"/>
        <a:ea typeface="+mj-ea"/>
        <a:cs typeface="+mj-cs"/>
        <a:sym typeface="Source Sans Pro Regular"/>
      </a:defRPr>
    </a:lvl3pPr>
    <a:lvl4pPr indent="685800" latinLnBrk="0">
      <a:defRPr sz="1200">
        <a:latin typeface="+mj-lt"/>
        <a:ea typeface="+mj-ea"/>
        <a:cs typeface="+mj-cs"/>
        <a:sym typeface="Source Sans Pro Regular"/>
      </a:defRPr>
    </a:lvl4pPr>
    <a:lvl5pPr indent="914400" latinLnBrk="0">
      <a:defRPr sz="1200">
        <a:latin typeface="+mj-lt"/>
        <a:ea typeface="+mj-ea"/>
        <a:cs typeface="+mj-cs"/>
        <a:sym typeface="Source Sans Pro Regular"/>
      </a:defRPr>
    </a:lvl5pPr>
    <a:lvl6pPr indent="1143000" latinLnBrk="0">
      <a:defRPr sz="1200">
        <a:latin typeface="+mj-lt"/>
        <a:ea typeface="+mj-ea"/>
        <a:cs typeface="+mj-cs"/>
        <a:sym typeface="Source Sans Pro Regular"/>
      </a:defRPr>
    </a:lvl6pPr>
    <a:lvl7pPr indent="1371600" latinLnBrk="0">
      <a:defRPr sz="1200">
        <a:latin typeface="+mj-lt"/>
        <a:ea typeface="+mj-ea"/>
        <a:cs typeface="+mj-cs"/>
        <a:sym typeface="Source Sans Pro Regular"/>
      </a:defRPr>
    </a:lvl7pPr>
    <a:lvl8pPr indent="1600200" latinLnBrk="0">
      <a:defRPr sz="1200">
        <a:latin typeface="+mj-lt"/>
        <a:ea typeface="+mj-ea"/>
        <a:cs typeface="+mj-cs"/>
        <a:sym typeface="Source Sans Pro Regular"/>
      </a:defRPr>
    </a:lvl8pPr>
    <a:lvl9pPr indent="1828800"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noRot="1" noChangeAspect="1"/>
          </p:cNvSpPr>
          <p:nvPr>
            <p:ph type="sldImg"/>
          </p:nvPr>
        </p:nvSpPr>
        <p:spPr>
          <a:xfrm>
            <a:off x="381000" y="685800"/>
            <a:ext cx="6096000" cy="3429000"/>
          </a:xfrm>
          <a:prstGeom prst="rect">
            <a:avLst/>
          </a:prstGeom>
        </p:spPr>
        <p:txBody>
          <a:bodyPr/>
          <a:lstStyle/>
          <a:p>
            <a:endParaRPr/>
          </a:p>
        </p:txBody>
      </p:sp>
      <p:sp>
        <p:nvSpPr>
          <p:cNvPr id="304" name="Shape 304"/>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 name="Shape 411"/>
          <p:cNvSpPr>
            <a:spLocks noGrp="1" noRot="1" noChangeAspect="1"/>
          </p:cNvSpPr>
          <p:nvPr>
            <p:ph type="sldImg"/>
          </p:nvPr>
        </p:nvSpPr>
        <p:spPr>
          <a:xfrm>
            <a:off x="381000" y="685800"/>
            <a:ext cx="6096000" cy="3429000"/>
          </a:xfrm>
          <a:prstGeom prst="rect">
            <a:avLst/>
          </a:prstGeom>
        </p:spPr>
        <p:txBody>
          <a:bodyPr/>
          <a:lstStyle/>
          <a:p>
            <a:endParaRPr/>
          </a:p>
        </p:txBody>
      </p:sp>
      <p:sp>
        <p:nvSpPr>
          <p:cNvPr id="412" name="Shape 412"/>
          <p:cNvSpPr>
            <a:spLocks noGrp="1"/>
          </p:cNvSpPr>
          <p:nvPr>
            <p:ph type="body" sz="quarter" idx="1"/>
          </p:nvPr>
        </p:nvSpPr>
        <p:spPr>
          <a:prstGeom prst="rect">
            <a:avLst/>
          </a:prstGeom>
        </p:spPr>
        <p:txBody>
          <a:bodyPr/>
          <a:lstStyle/>
          <a:p>
            <a:r>
              <a:t>A case definition is a set of standard criteria for classifying whether a person has a particular disease, syndrome, or other health condition.</a:t>
            </a:r>
          </a:p>
          <a:p>
            <a:r>
              <a:t>Case definition should be specific to the outbreak under investigation.</a:t>
            </a:r>
          </a:p>
          <a:p>
            <a:pPr>
              <a:spcBef>
                <a:spcPts val="1200"/>
              </a:spcBef>
              <a:defRPr sz="2400"/>
            </a:pPr>
            <a:r>
              <a:t>Case definition components are:</a:t>
            </a:r>
          </a:p>
          <a:p>
            <a:pPr>
              <a:spcBef>
                <a:spcPts val="1200"/>
              </a:spcBef>
              <a:defRPr sz="2400"/>
            </a:pPr>
            <a:r>
              <a:t>Clinical criteria</a:t>
            </a:r>
          </a:p>
          <a:p>
            <a:pPr lvl="1" indent="457200">
              <a:spcBef>
                <a:spcPts val="600"/>
              </a:spcBef>
              <a:defRPr sz="2400"/>
            </a:pPr>
            <a:r>
              <a:t>Characteristic symptoms and clinical signs</a:t>
            </a:r>
          </a:p>
          <a:p>
            <a:pPr lvl="1" indent="457200">
              <a:spcBef>
                <a:spcPts val="600"/>
              </a:spcBef>
              <a:defRPr sz="2400"/>
            </a:pPr>
            <a:r>
              <a:t>Laboratory data</a:t>
            </a:r>
          </a:p>
          <a:p>
            <a:pPr>
              <a:spcBef>
                <a:spcPts val="1200"/>
              </a:spcBef>
              <a:defRPr sz="2400"/>
            </a:pPr>
            <a:r>
              <a:t>Epidemiologic criteria (especially for outbreaks)</a:t>
            </a:r>
          </a:p>
          <a:p>
            <a:pPr lvl="1" indent="457200">
              <a:spcBef>
                <a:spcPts val="600"/>
              </a:spcBef>
              <a:defRPr sz="2400"/>
            </a:pPr>
            <a:r>
              <a:t>Time</a:t>
            </a:r>
          </a:p>
          <a:p>
            <a:pPr lvl="1" indent="457200">
              <a:spcBef>
                <a:spcPts val="600"/>
              </a:spcBef>
              <a:defRPr sz="2400"/>
            </a:pPr>
            <a:r>
              <a:t>Place </a:t>
            </a:r>
          </a:p>
          <a:p>
            <a:pPr lvl="1" indent="457200">
              <a:spcBef>
                <a:spcPts val="600"/>
              </a:spcBef>
              <a:defRPr sz="2400"/>
            </a:pPr>
            <a:r>
              <a:t>Person (epidemiologic link, otherwise uncommon)</a:t>
            </a:r>
          </a:p>
          <a:p>
            <a:pPr>
              <a:defRPr sz="2400"/>
            </a:pPr>
            <a:r>
              <a:t>Criteria must be as OBJECTIVE as possible</a:t>
            </a:r>
          </a:p>
          <a:p>
            <a:pPr>
              <a:defRPr sz="2400"/>
            </a:pPr>
            <a:r>
              <a:t>Should </a:t>
            </a:r>
            <a:r>
              <a:rPr>
                <a:solidFill>
                  <a:srgbClr val="C00000"/>
                </a:solidFill>
              </a:rPr>
              <a:t>NOT </a:t>
            </a:r>
            <a:r>
              <a:t>include the suspected exposure</a:t>
            </a:r>
          </a:p>
          <a:p>
            <a:r>
              <a:t>In the start, use more sensitive cases definition to capture all possible cases.</a:t>
            </a:r>
          </a:p>
          <a:p>
            <a:r>
              <a:t>Case definitions can also change over time as more information is obtained.</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 name="Shape 428"/>
          <p:cNvSpPr>
            <a:spLocks noGrp="1" noRot="1" noChangeAspect="1"/>
          </p:cNvSpPr>
          <p:nvPr>
            <p:ph type="sldImg"/>
          </p:nvPr>
        </p:nvSpPr>
        <p:spPr>
          <a:xfrm>
            <a:off x="381000" y="685800"/>
            <a:ext cx="6096000" cy="3429000"/>
          </a:xfrm>
          <a:prstGeom prst="rect">
            <a:avLst/>
          </a:prstGeom>
        </p:spPr>
        <p:txBody>
          <a:bodyPr/>
          <a:lstStyle/>
          <a:p>
            <a:endParaRPr/>
          </a:p>
        </p:txBody>
      </p:sp>
      <p:sp>
        <p:nvSpPr>
          <p:cNvPr id="429" name="Shape 429"/>
          <p:cNvSpPr>
            <a:spLocks noGrp="1"/>
          </p:cNvSpPr>
          <p:nvPr>
            <p:ph type="body" sz="quarter" idx="1"/>
          </p:nvPr>
        </p:nvSpPr>
        <p:spPr>
          <a:prstGeom prst="rect">
            <a:avLst/>
          </a:prstGeom>
        </p:spPr>
        <p:txBody>
          <a:bodyPr/>
          <a:lstStyle/>
          <a:p>
            <a:r>
              <a:t>There may be different tiers of case definitions. Often suspect or possible case definitions are the most inclusive, but least certain. </a:t>
            </a:r>
          </a:p>
          <a:p>
            <a:endParaRPr/>
          </a:p>
          <a:p>
            <a:r>
              <a:t>Confirmed case definitions are the most rigorous definition and provide the greatest level of certainty of a correct diagnosis but risk missing cases that don’t meet the stricter criteria.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 name="Shape 495"/>
          <p:cNvSpPr>
            <a:spLocks noGrp="1" noRot="1" noChangeAspect="1"/>
          </p:cNvSpPr>
          <p:nvPr>
            <p:ph type="sldImg"/>
          </p:nvPr>
        </p:nvSpPr>
        <p:spPr>
          <a:xfrm>
            <a:off x="381000" y="685800"/>
            <a:ext cx="6096000" cy="3429000"/>
          </a:xfrm>
          <a:prstGeom prst="rect">
            <a:avLst/>
          </a:prstGeom>
        </p:spPr>
        <p:txBody>
          <a:bodyPr/>
          <a:lstStyle/>
          <a:p>
            <a:endParaRPr/>
          </a:p>
        </p:txBody>
      </p:sp>
      <p:sp>
        <p:nvSpPr>
          <p:cNvPr id="496" name="Shape 496"/>
          <p:cNvSpPr>
            <a:spLocks noGrp="1"/>
          </p:cNvSpPr>
          <p:nvPr>
            <p:ph type="body" sz="quarter" idx="1"/>
          </p:nvPr>
        </p:nvSpPr>
        <p:spPr>
          <a:prstGeom prst="rect">
            <a:avLst/>
          </a:prstGeom>
        </p:spPr>
        <p:txBody>
          <a:bodyPr/>
          <a:lstStyle>
            <a:lvl1pPr>
              <a:defRPr>
                <a:solidFill>
                  <a:srgbClr val="C00000"/>
                </a:solidFill>
              </a:defRPr>
            </a:lvl1pPr>
          </a:lstStyle>
          <a:p>
            <a:r>
              <a:t>Remember that accurate dates of Exposure,  Onset of signs, and Admission are VERY important.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Shape 528"/>
          <p:cNvSpPr>
            <a:spLocks noGrp="1" noRot="1" noChangeAspect="1"/>
          </p:cNvSpPr>
          <p:nvPr>
            <p:ph type="sldImg"/>
          </p:nvPr>
        </p:nvSpPr>
        <p:spPr>
          <a:xfrm>
            <a:off x="381000" y="685800"/>
            <a:ext cx="6096000" cy="3429000"/>
          </a:xfrm>
          <a:prstGeom prst="rect">
            <a:avLst/>
          </a:prstGeom>
        </p:spPr>
        <p:txBody>
          <a:bodyPr/>
          <a:lstStyle/>
          <a:p>
            <a:endParaRPr/>
          </a:p>
        </p:txBody>
      </p:sp>
      <p:sp>
        <p:nvSpPr>
          <p:cNvPr id="529" name="Shape 529"/>
          <p:cNvSpPr>
            <a:spLocks noGrp="1"/>
          </p:cNvSpPr>
          <p:nvPr>
            <p:ph type="body" sz="quarter" idx="1"/>
          </p:nvPr>
        </p:nvSpPr>
        <p:spPr>
          <a:prstGeom prst="rect">
            <a:avLst/>
          </a:prstGeom>
        </p:spPr>
        <p:txBody>
          <a:bodyPr/>
          <a:lstStyle/>
          <a:p>
            <a:r>
              <a:t>Watch the video and try to identify the 10 Quick Interview Cardinal Rules for Outbreaks: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Shape 309"/>
          <p:cNvSpPr>
            <a:spLocks noGrp="1" noRot="1" noChangeAspect="1"/>
          </p:cNvSpPr>
          <p:nvPr>
            <p:ph type="sldImg"/>
          </p:nvPr>
        </p:nvSpPr>
        <p:spPr>
          <a:xfrm>
            <a:off x="381000" y="685800"/>
            <a:ext cx="6096000" cy="3429000"/>
          </a:xfrm>
          <a:prstGeom prst="rect">
            <a:avLst/>
          </a:prstGeom>
        </p:spPr>
        <p:txBody>
          <a:bodyPr/>
          <a:lstStyle/>
          <a:p>
            <a:endParaRPr/>
          </a:p>
        </p:txBody>
      </p:sp>
      <p:sp>
        <p:nvSpPr>
          <p:cNvPr id="310" name="Shape 310"/>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a:lstStyle/>
          <a:p>
            <a:endParaRPr/>
          </a:p>
        </p:txBody>
      </p:sp>
      <p:sp>
        <p:nvSpPr>
          <p:cNvPr id="316" name="Shape 316"/>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Shape 327"/>
          <p:cNvSpPr>
            <a:spLocks noGrp="1" noRot="1" noChangeAspect="1"/>
          </p:cNvSpPr>
          <p:nvPr>
            <p:ph type="sldImg"/>
          </p:nvPr>
        </p:nvSpPr>
        <p:spPr>
          <a:xfrm>
            <a:off x="381000" y="685800"/>
            <a:ext cx="6096000" cy="3429000"/>
          </a:xfrm>
          <a:prstGeom prst="rect">
            <a:avLst/>
          </a:prstGeom>
        </p:spPr>
        <p:txBody>
          <a:bodyPr/>
          <a:lstStyle/>
          <a:p>
            <a:endParaRPr/>
          </a:p>
        </p:txBody>
      </p:sp>
      <p:sp>
        <p:nvSpPr>
          <p:cNvPr id="328" name="Shape 328"/>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hape 332"/>
          <p:cNvSpPr>
            <a:spLocks noGrp="1" noRot="1" noChangeAspect="1"/>
          </p:cNvSpPr>
          <p:nvPr>
            <p:ph type="sldImg"/>
          </p:nvPr>
        </p:nvSpPr>
        <p:spPr>
          <a:xfrm>
            <a:off x="381000" y="685800"/>
            <a:ext cx="6096000" cy="3429000"/>
          </a:xfrm>
          <a:prstGeom prst="rect">
            <a:avLst/>
          </a:prstGeom>
        </p:spPr>
        <p:txBody>
          <a:bodyPr/>
          <a:lstStyle/>
          <a:p>
            <a:endParaRPr/>
          </a:p>
        </p:txBody>
      </p:sp>
      <p:sp>
        <p:nvSpPr>
          <p:cNvPr id="333" name="Shape 333"/>
          <p:cNvSpPr>
            <a:spLocks noGrp="1"/>
          </p:cNvSpPr>
          <p:nvPr>
            <p:ph type="body" sz="quarter" idx="1"/>
          </p:nvPr>
        </p:nvSpPr>
        <p:spPr>
          <a:prstGeom prst="rect">
            <a:avLst/>
          </a:prstGeom>
        </p:spPr>
        <p:txBody>
          <a:bodyPr/>
          <a:lstStyle/>
          <a:p>
            <a:pPr>
              <a:spcBef>
                <a:spcPts val="400"/>
              </a:spcBef>
            </a:pPr>
            <a:r>
              <a:t>Source: </a:t>
            </a:r>
            <a:r>
              <a:rPr i="1"/>
              <a:t>Epidemiology</a:t>
            </a:r>
            <a:r>
              <a:t> (5</a:t>
            </a:r>
            <a:r>
              <a:rPr baseline="30000"/>
              <a:t>th</a:t>
            </a:r>
            <a:r>
              <a:t> edition), Gordis, 2014</a:t>
            </a:r>
          </a:p>
          <a:p>
            <a:pPr>
              <a:spcBef>
                <a:spcPts val="400"/>
              </a:spcBef>
            </a:pPr>
            <a:endParaRPr/>
          </a:p>
          <a:p>
            <a:pPr>
              <a:spcBef>
                <a:spcPts val="400"/>
              </a:spcBef>
            </a:pPr>
            <a:r>
              <a:t>First- review of surveillance, active and passive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Shape 342"/>
          <p:cNvSpPr>
            <a:spLocks noGrp="1" noRot="1" noChangeAspect="1"/>
          </p:cNvSpPr>
          <p:nvPr>
            <p:ph type="sldImg"/>
          </p:nvPr>
        </p:nvSpPr>
        <p:spPr>
          <a:xfrm>
            <a:off x="381000" y="685800"/>
            <a:ext cx="6096000" cy="3429000"/>
          </a:xfrm>
          <a:prstGeom prst="rect">
            <a:avLst/>
          </a:prstGeom>
        </p:spPr>
        <p:txBody>
          <a:bodyPr/>
          <a:lstStyle/>
          <a:p>
            <a:endParaRPr/>
          </a:p>
        </p:txBody>
      </p:sp>
      <p:sp>
        <p:nvSpPr>
          <p:cNvPr id="343" name="Shape 343"/>
          <p:cNvSpPr>
            <a:spLocks noGrp="1"/>
          </p:cNvSpPr>
          <p:nvPr>
            <p:ph type="body" sz="quarter" idx="1"/>
          </p:nvPr>
        </p:nvSpPr>
        <p:spPr>
          <a:prstGeom prst="rect">
            <a:avLst/>
          </a:prstGeom>
        </p:spPr>
        <p:txBody>
          <a:bodyPr/>
          <a:lstStyle/>
          <a:p>
            <a:pPr>
              <a:spcBef>
                <a:spcPts val="400"/>
              </a:spcBef>
            </a:pPr>
            <a:r>
              <a:t>Source: </a:t>
            </a:r>
            <a:r>
              <a:rPr i="1"/>
              <a:t>Epidemiology</a:t>
            </a:r>
            <a:r>
              <a:t> (5</a:t>
            </a:r>
            <a:r>
              <a:rPr baseline="30000"/>
              <a:t>th</a:t>
            </a:r>
            <a:r>
              <a:t> edition), Gordis, 2014</a:t>
            </a:r>
          </a:p>
          <a:p>
            <a:pPr>
              <a:spcBef>
                <a:spcPts val="400"/>
              </a:spcBef>
            </a:pPr>
            <a:endParaRPr/>
          </a:p>
          <a:p>
            <a:pPr>
              <a:spcBef>
                <a:spcPts val="400"/>
              </a:spcBef>
            </a:pPr>
            <a:r>
              <a:t>First- review of surveillance, active and passive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Shape 348"/>
          <p:cNvSpPr>
            <a:spLocks noGrp="1" noRot="1" noChangeAspect="1"/>
          </p:cNvSpPr>
          <p:nvPr>
            <p:ph type="sldImg"/>
          </p:nvPr>
        </p:nvSpPr>
        <p:spPr>
          <a:xfrm>
            <a:off x="381000" y="685800"/>
            <a:ext cx="6096000" cy="3429000"/>
          </a:xfrm>
          <a:prstGeom prst="rect">
            <a:avLst/>
          </a:prstGeom>
        </p:spPr>
        <p:txBody>
          <a:bodyPr/>
          <a:lstStyle/>
          <a:p>
            <a:endParaRPr/>
          </a:p>
        </p:txBody>
      </p:sp>
      <p:sp>
        <p:nvSpPr>
          <p:cNvPr id="349" name="Shape 349"/>
          <p:cNvSpPr>
            <a:spLocks noGrp="1"/>
          </p:cNvSpPr>
          <p:nvPr>
            <p:ph type="body" sz="quarter" idx="1"/>
          </p:nvPr>
        </p:nvSpPr>
        <p:spPr>
          <a:prstGeom prst="rect">
            <a:avLst/>
          </a:prstGeom>
        </p:spPr>
        <p:txBody>
          <a:bodyPr/>
          <a:lstStyle/>
          <a:p>
            <a:pPr>
              <a:spcBef>
                <a:spcPts val="400"/>
              </a:spcBef>
            </a:pPr>
            <a:r>
              <a:t>Source: </a:t>
            </a:r>
            <a:r>
              <a:rPr i="1"/>
              <a:t>Epidemiology</a:t>
            </a:r>
            <a:r>
              <a:t> (5</a:t>
            </a:r>
            <a:r>
              <a:rPr baseline="30000"/>
              <a:t>th</a:t>
            </a:r>
            <a:r>
              <a:t> edition), Gordis, 2014</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Shape 357"/>
          <p:cNvSpPr>
            <a:spLocks noGrp="1" noRot="1" noChangeAspect="1"/>
          </p:cNvSpPr>
          <p:nvPr>
            <p:ph type="sldImg"/>
          </p:nvPr>
        </p:nvSpPr>
        <p:spPr>
          <a:xfrm>
            <a:off x="381000" y="685800"/>
            <a:ext cx="6096000" cy="3429000"/>
          </a:xfrm>
          <a:prstGeom prst="rect">
            <a:avLst/>
          </a:prstGeom>
        </p:spPr>
        <p:txBody>
          <a:bodyPr/>
          <a:lstStyle/>
          <a:p>
            <a:endParaRPr/>
          </a:p>
        </p:txBody>
      </p:sp>
      <p:sp>
        <p:nvSpPr>
          <p:cNvPr id="358" name="Shape 358"/>
          <p:cNvSpPr>
            <a:spLocks noGrp="1"/>
          </p:cNvSpPr>
          <p:nvPr>
            <p:ph type="body" sz="quarter" idx="1"/>
          </p:nvPr>
        </p:nvSpPr>
        <p:spPr>
          <a:prstGeom prst="rect">
            <a:avLst/>
          </a:prstGeom>
        </p:spPr>
        <p:txBody>
          <a:bodyPr/>
          <a:lstStyle/>
          <a:p>
            <a:pPr>
              <a:spcBef>
                <a:spcPts val="400"/>
              </a:spcBef>
            </a:pPr>
            <a:r>
              <a:t>The purpose of a surveillance system is to promote early detection of new cases. </a:t>
            </a:r>
          </a:p>
          <a:p>
            <a:pPr>
              <a:spcBef>
                <a:spcPts val="400"/>
              </a:spcBef>
            </a:pPr>
            <a:endParaRPr/>
          </a:p>
          <a:p>
            <a:pPr>
              <a:spcBef>
                <a:spcPts val="400"/>
              </a:spcBef>
            </a:pPr>
            <a:r>
              <a:t>Early detection of new cases is important mainly for two reasons: </a:t>
            </a:r>
          </a:p>
          <a:p>
            <a:pPr>
              <a:spcBef>
                <a:spcPts val="400"/>
              </a:spcBef>
            </a:pPr>
            <a:r>
              <a:t>1) It facilitates isolation of cases from communities, thereby minimizing exposure to others; and </a:t>
            </a:r>
          </a:p>
          <a:p>
            <a:pPr>
              <a:spcBef>
                <a:spcPts val="400"/>
              </a:spcBef>
            </a:pPr>
            <a:r>
              <a:t>2) it maximizes patient’s survival by initiating early treatment. </a:t>
            </a:r>
          </a:p>
          <a:p>
            <a:pPr>
              <a:spcBef>
                <a:spcPts val="400"/>
              </a:spcBef>
            </a:pPr>
            <a:endParaRPr/>
          </a:p>
          <a:p>
            <a:pPr>
              <a:spcBef>
                <a:spcPts val="400"/>
              </a:spcBef>
            </a:pPr>
            <a:r>
              <a:t>Repeating this process will eventually lead to decreased transmission. Contact tracing is crucial in achieving these objectives.</a:t>
            </a:r>
          </a:p>
          <a:p>
            <a:endParaRPr/>
          </a:p>
          <a:p>
            <a:endParaRPr/>
          </a:p>
          <a:p>
            <a:endParaRPr/>
          </a:p>
          <a:p>
            <a:r>
              <a:t>http://www.who.int/csr/resources/publications/ebola/contact-tracing-guidelines/en/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 name="Shape 391"/>
          <p:cNvSpPr>
            <a:spLocks noGrp="1" noRot="1" noChangeAspect="1"/>
          </p:cNvSpPr>
          <p:nvPr>
            <p:ph type="sldImg"/>
          </p:nvPr>
        </p:nvSpPr>
        <p:spPr>
          <a:xfrm>
            <a:off x="381000" y="685800"/>
            <a:ext cx="6096000" cy="3429000"/>
          </a:xfrm>
          <a:prstGeom prst="rect">
            <a:avLst/>
          </a:prstGeom>
        </p:spPr>
        <p:txBody>
          <a:bodyPr/>
          <a:lstStyle/>
          <a:p>
            <a:endParaRPr/>
          </a:p>
        </p:txBody>
      </p:sp>
      <p:sp>
        <p:nvSpPr>
          <p:cNvPr id="392" name="Shape 392"/>
          <p:cNvSpPr>
            <a:spLocks noGrp="1"/>
          </p:cNvSpPr>
          <p:nvPr>
            <p:ph type="body" sz="quarter" idx="1"/>
          </p:nvPr>
        </p:nvSpPr>
        <p:spPr>
          <a:prstGeom prst="rect">
            <a:avLst/>
          </a:prstGeom>
        </p:spPr>
        <p:txBody>
          <a:bodyPr/>
          <a:lstStyle/>
          <a:p>
            <a:r>
              <a:t>Contact tracing is the process of identifying contacts of a person with the disease in question to ensure that they are aware of their status and to communicate expectations on what to do in the event they start to feel ill. </a:t>
            </a:r>
          </a:p>
          <a:p>
            <a:endParaRPr/>
          </a:p>
          <a:p>
            <a:r>
              <a:t>Once contacts have been </a:t>
            </a:r>
            <a:r>
              <a:rPr>
                <a:solidFill>
                  <a:srgbClr val="EA0000"/>
                </a:solidFill>
              </a:rPr>
              <a:t>identified</a:t>
            </a:r>
            <a:r>
              <a:t>, contact monitoring is pursued for the maximum incubation period of the disease from the last day of contact with a case to observe development of any symptoms being monitored. </a:t>
            </a:r>
          </a:p>
          <a:p>
            <a:endParaRPr/>
          </a:p>
          <a:p>
            <a:r>
              <a:t>While the main purpose of contact tracing is to identify relevant contacts of a case to create the opportunity for monitoring, the objective of contact monitoring is to detect any new cases that may arise among the known contacts that are being followed and treat/ isolate them as early as possible. </a:t>
            </a:r>
          </a:p>
          <a:p>
            <a:endParaRPr/>
          </a:p>
          <a:p>
            <a:r>
              <a:t>Early treatment of new cases is crucial not only because it prevents further transmission, but it also increases individuals chances of survival.</a:t>
            </a:r>
          </a:p>
          <a:p>
            <a:pPr>
              <a:spcBef>
                <a:spcPts val="200"/>
              </a:spcBef>
            </a:pPr>
            <a:endParaRPr/>
          </a:p>
          <a:p>
            <a:pPr>
              <a:spcBef>
                <a:spcPts val="200"/>
              </a:spcBef>
            </a:pPr>
            <a:r>
              <a:t>It is important to note that contact tracing is not always appropriate or necessary. For example, contact tracing is not generally used during a cholera outbreak due to the intense resources necessary to track and monitor everyone potentially exposed.</a:t>
            </a:r>
          </a:p>
          <a:p>
            <a:pPr>
              <a:spcBef>
                <a:spcPts val="200"/>
              </a:spcBef>
            </a:pPr>
            <a:endParaRPr/>
          </a:p>
          <a:p>
            <a:pPr>
              <a:spcBef>
                <a:spcPts val="200"/>
              </a:spcBef>
            </a:pPr>
            <a:r>
              <a:t>Reminder:</a:t>
            </a:r>
          </a:p>
          <a:p>
            <a:pPr>
              <a:spcBef>
                <a:spcPts val="200"/>
              </a:spcBef>
            </a:pPr>
            <a:r>
              <a:t>Incubation period: </a:t>
            </a:r>
            <a:r>
              <a:rPr sz="1100"/>
              <a:t>Time between transmission of the agent and the first symptoms of the disease. </a:t>
            </a:r>
          </a:p>
          <a:p>
            <a:pPr>
              <a:spcBef>
                <a:spcPts val="200"/>
              </a:spcBef>
            </a:pPr>
            <a:r>
              <a:t>Latent period</a:t>
            </a:r>
            <a:r>
              <a:rPr sz="1100"/>
              <a:t>: Time between transmission of the agent and the start of infectiousness.</a:t>
            </a:r>
          </a:p>
          <a:p>
            <a:pPr>
              <a:spcBef>
                <a:spcPts val="200"/>
              </a:spcBef>
            </a:pPr>
            <a:r>
              <a:t>Infectious period: </a:t>
            </a:r>
            <a:r>
              <a:rPr sz="1100"/>
              <a:t>Period when an infected host can transmit the agent to another host. </a:t>
            </a:r>
          </a:p>
          <a:p>
            <a:pPr>
              <a:spcBef>
                <a:spcPts val="200"/>
              </a:spcBef>
              <a:defRPr sz="1100"/>
            </a:pPr>
            <a:r>
              <a:t>Additional slides on disease transmission are in B1.1 Basic Epidemiology for Public Health Practice</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6"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pic>
        <p:nvPicPr>
          <p:cNvPr id="27"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lide Number">
            <a:extLst>
              <a:ext uri="{FF2B5EF4-FFF2-40B4-BE49-F238E27FC236}">
                <a16:creationId xmlns:a16="http://schemas.microsoft.com/office/drawing/2014/main" id="{0F8F7981-FEF0-3069-5218-10733033B20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FEB09676-965C-54A4-4B53-0D344F802A8F}"/>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2" name="Slide Number">
            <a:extLst>
              <a:ext uri="{FF2B5EF4-FFF2-40B4-BE49-F238E27FC236}">
                <a16:creationId xmlns:a16="http://schemas.microsoft.com/office/drawing/2014/main" id="{89C34350-68D0-DABB-40B1-0BDEDB7D47A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7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7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7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78"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81"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82"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83"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5955EDFD-7316-5153-041B-4C1093E21DB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BCE318B9-D78A-7166-706C-F69A9A3382ED}"/>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74344" y="6310302"/>
            <a:ext cx="1548718" cy="474296"/>
          </a:xfrm>
          <a:prstGeom prst="rect">
            <a:avLst/>
          </a:prstGeom>
          <a:ln w="12700">
            <a:miter lim="400000"/>
          </a:ln>
        </p:spPr>
      </p:pic>
      <p:sp>
        <p:nvSpPr>
          <p:cNvPr id="191"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94"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pic>
        <p:nvPicPr>
          <p:cNvPr id="195" name="Image" descr="Image"/>
          <p:cNvPicPr>
            <a:picLocks noChangeAspect="1"/>
          </p:cNvPicPr>
          <p:nvPr/>
        </p:nvPicPr>
        <p:blipFill>
          <a:blip r:embed="rId3"/>
          <a:srcRect b="1317"/>
          <a:stretch>
            <a:fillRect/>
          </a:stretch>
        </p:blipFill>
        <p:spPr>
          <a:xfrm>
            <a:off x="-15228" y="-14824"/>
            <a:ext cx="12505419" cy="6126364"/>
          </a:xfrm>
          <a:prstGeom prst="rect">
            <a:avLst/>
          </a:prstGeom>
          <a:ln w="12700">
            <a:miter lim="400000"/>
          </a:ln>
        </p:spPr>
      </p:pic>
      <p:pic>
        <p:nvPicPr>
          <p:cNvPr id="196" name="Picture 6" descr="Picture 6"/>
          <p:cNvPicPr>
            <a:picLocks noChangeAspect="1"/>
          </p:cNvPicPr>
          <p:nvPr/>
        </p:nvPicPr>
        <p:blipFill>
          <a:blip r:embed="rId4"/>
          <a:stretch>
            <a:fillRect/>
          </a:stretch>
        </p:blipFill>
        <p:spPr>
          <a:xfrm>
            <a:off x="11358371" y="138176"/>
            <a:ext cx="685801" cy="711201"/>
          </a:xfrm>
          <a:prstGeom prst="rect">
            <a:avLst/>
          </a:prstGeom>
          <a:ln w="12700">
            <a:miter lim="400000"/>
          </a:ln>
        </p:spPr>
      </p:pic>
      <p:sp>
        <p:nvSpPr>
          <p:cNvPr id="2" name="Slide Number">
            <a:extLst>
              <a:ext uri="{FF2B5EF4-FFF2-40B4-BE49-F238E27FC236}">
                <a16:creationId xmlns:a16="http://schemas.microsoft.com/office/drawing/2014/main" id="{D817A7B0-A4A5-B118-9699-DC14901DD92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1EE0D414-4857-9A37-BD6E-9AD31857AA30}"/>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03"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205"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08"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0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pic>
        <p:nvPicPr>
          <p:cNvPr id="210" name="Picture 3" descr="Picture 3"/>
          <p:cNvPicPr>
            <a:picLocks noChangeAspect="1"/>
          </p:cNvPicPr>
          <p:nvPr/>
        </p:nvPicPr>
        <p:blipFill>
          <a:blip r:embed="rId4"/>
          <a:stretch>
            <a:fillRect/>
          </a:stretch>
        </p:blipFill>
        <p:spPr>
          <a:xfrm>
            <a:off x="-9145" y="-18870"/>
            <a:ext cx="5130801" cy="660401"/>
          </a:xfrm>
          <a:prstGeom prst="rect">
            <a:avLst/>
          </a:prstGeom>
          <a:ln w="12700">
            <a:miter lim="400000"/>
          </a:ln>
        </p:spPr>
      </p:pic>
      <p:sp>
        <p:nvSpPr>
          <p:cNvPr id="211" name="TextBox 4"/>
          <p:cNvSpPr txBox="1"/>
          <p:nvPr/>
        </p:nvSpPr>
        <p:spPr>
          <a:xfrm>
            <a:off x="275896" y="11102"/>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212"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13"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AD25884-A3C6-146A-C569-ECA180ABC10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3ED8E43E-6E94-F8E4-4E23-35D7B58D88C0}"/>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20"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23"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26"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27" name="Rectangle 2"/>
          <p:cNvSpPr txBox="1"/>
          <p:nvPr/>
        </p:nvSpPr>
        <p:spPr>
          <a:xfrm>
            <a:off x="217173" y="71751"/>
            <a:ext cx="8138161"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228" name="Body Level One…"/>
          <p:cNvSpPr txBox="1">
            <a:spLocks noGrp="1"/>
          </p:cNvSpPr>
          <p:nvPr>
            <p:ph type="body" idx="1"/>
          </p:nvPr>
        </p:nvSpPr>
        <p:spPr>
          <a:xfrm>
            <a:off x="2207941" y="860998"/>
            <a:ext cx="7915007" cy="5175067"/>
          </a:xfrm>
          <a:prstGeom prst="rect">
            <a:avLst/>
          </a:prstGeom>
        </p:spPr>
        <p:txBody>
          <a:bodyPr/>
          <a:lstStyle>
            <a:lvl1pPr marL="254000" indent="-254000"/>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47B4C8D-061B-AC66-E460-800E005777D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30193D6C-F977-4A9E-7181-E34A96EEA5CC}"/>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8"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41"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42"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3" name="Text Placeholder 5"/>
          <p:cNvSpPr>
            <a:spLocks noGrp="1"/>
          </p:cNvSpPr>
          <p:nvPr>
            <p:ph type="body" sz="quarter" idx="21"/>
          </p:nvPr>
        </p:nvSpPr>
        <p:spPr>
          <a:xfrm>
            <a:off x="188792" y="-28582"/>
            <a:ext cx="10445751" cy="615951"/>
          </a:xfrm>
          <a:prstGeom prst="rect">
            <a:avLst/>
          </a:prstGeom>
        </p:spPr>
        <p:txBody>
          <a:body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8A62D877-AD33-5304-4D61-D414499353A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AF877050-FC16-76B0-6203-E423F39290F1}"/>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sp>
        <p:nvSpPr>
          <p:cNvPr id="250" name="Text Placeholder 5"/>
          <p:cNvSpPr>
            <a:spLocks noGrp="1"/>
          </p:cNvSpPr>
          <p:nvPr>
            <p:ph type="body" sz="quarter" idx="21"/>
          </p:nvPr>
        </p:nvSpPr>
        <p:spPr>
          <a:xfrm>
            <a:off x="188912" y="-28582"/>
            <a:ext cx="9451976" cy="615951"/>
          </a:xfrm>
          <a:prstGeom prst="rect">
            <a:avLst/>
          </a:prstGeom>
        </p:spPr>
        <p:txBody>
          <a:bodyPr anchor="ct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pic>
        <p:nvPicPr>
          <p:cNvPr id="2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52"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253"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56"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57"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58" name="Image" descr="Image"/>
          <p:cNvPicPr>
            <a:picLocks noChangeAspect="1"/>
          </p:cNvPicPr>
          <p:nvPr/>
        </p:nvPicPr>
        <p:blipFill>
          <a:blip r:embed="rId4"/>
          <a:stretch>
            <a:fillRect/>
          </a:stretch>
        </p:blipFill>
        <p:spPr>
          <a:xfrm>
            <a:off x="-18793" y="-99193"/>
            <a:ext cx="5925104" cy="757174"/>
          </a:xfrm>
          <a:prstGeom prst="rect">
            <a:avLst/>
          </a:prstGeom>
          <a:ln w="12700">
            <a:miter lim="400000"/>
          </a:ln>
        </p:spPr>
      </p:pic>
      <p:sp>
        <p:nvSpPr>
          <p:cNvPr id="2" name="Slide Number">
            <a:extLst>
              <a:ext uri="{FF2B5EF4-FFF2-40B4-BE49-F238E27FC236}">
                <a16:creationId xmlns:a16="http://schemas.microsoft.com/office/drawing/2014/main" id="{5FE8A504-B598-1C23-611B-F3B436588DB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9464F7AF-A0A4-2CA1-A32A-FD3F4682FE9D}"/>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65"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6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6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68"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71"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72"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49CCFB0-CE2C-AEB8-472D-FD34ACED853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D69A4CAF-5E07-DCDC-4CF7-A343FB90F19C}"/>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79" name="Image" descr="Image"/>
          <p:cNvPicPr>
            <a:picLocks noChangeAspect="1"/>
          </p:cNvPicPr>
          <p:nvPr/>
        </p:nvPicPr>
        <p:blipFill>
          <a:blip r:embed="rId2"/>
          <a:stretch>
            <a:fillRect/>
          </a:stretch>
        </p:blipFill>
        <p:spPr>
          <a:xfrm>
            <a:off x="-27005" y="-87923"/>
            <a:ext cx="8085489" cy="1033252"/>
          </a:xfrm>
          <a:prstGeom prst="rect">
            <a:avLst/>
          </a:prstGeom>
          <a:ln w="12700">
            <a:miter lim="400000"/>
          </a:ln>
        </p:spPr>
      </p:pic>
      <p:pic>
        <p:nvPicPr>
          <p:cNvPr id="28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8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82"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285"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286"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89D4D80-1EE4-6EE1-712F-4098D947B17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B0A05F71-F555-60ED-F1D9-7D40A286E0FF}"/>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7"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8"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39"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42"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43"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0BA792-3B1F-37E1-2A41-B52C8FD881A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5915809C-6AC5-DC52-FE32-5A108DD8B74C}"/>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52"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53"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56"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57"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8"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236485" y="-1"/>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60" name="Title 1"/>
          <p:cNvSpPr txBox="1"/>
          <p:nvPr/>
        </p:nvSpPr>
        <p:spPr>
          <a:xfrm>
            <a:off x="236485" y="87779"/>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lide Number">
            <a:extLst>
              <a:ext uri="{FF2B5EF4-FFF2-40B4-BE49-F238E27FC236}">
                <a16:creationId xmlns:a16="http://schemas.microsoft.com/office/drawing/2014/main" id="{EFE4BFE6-7B01-47CA-9FFD-38692FB81FD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29D655C1-43C5-5EBE-02EF-3E221EF55992}"/>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70"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73"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75"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6"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F5433D5-2505-53A7-796D-581D54D991A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287B663E-3B3A-3AD3-45A0-2643F567B4EA}"/>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86"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89"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90"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91" name="Title Text"/>
          <p:cNvSpPr txBox="1">
            <a:spLocks noGrp="1"/>
          </p:cNvSpPr>
          <p:nvPr>
            <p:ph type="title"/>
          </p:nvPr>
        </p:nvSpPr>
        <p:spPr>
          <a:xfrm>
            <a:off x="243855" y="774690"/>
            <a:ext cx="3264195" cy="754662"/>
          </a:xfrm>
          <a:prstGeom prst="rect">
            <a:avLst/>
          </a:prstGeom>
        </p:spPr>
        <p:txBody>
          <a:bodyPr/>
          <a:lstStyle/>
          <a:p>
            <a:r>
              <a:t>Title Text</a:t>
            </a:r>
          </a:p>
        </p:txBody>
      </p:sp>
      <p:sp>
        <p:nvSpPr>
          <p:cNvPr id="92"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3" name="Rounded Rectangle 5"/>
          <p:cNvSpPr/>
          <p:nvPr/>
        </p:nvSpPr>
        <p:spPr>
          <a:xfrm flipV="1">
            <a:off x="389000" y="1511337"/>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2" name="Slide Number">
            <a:extLst>
              <a:ext uri="{FF2B5EF4-FFF2-40B4-BE49-F238E27FC236}">
                <a16:creationId xmlns:a16="http://schemas.microsoft.com/office/drawing/2014/main" id="{733062F7-53BF-FA6E-738E-EA19771B463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67EAA4B8-6266-71DD-AFC4-BB24458E48F8}"/>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0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03"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06"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0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1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896D384-3F07-72F7-9F7A-756418C0120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0893E9C2-D918-B5AD-044D-A7621EABC099}"/>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4">
            <a:extLst>
              <a:ext uri="{FF2B5EF4-FFF2-40B4-BE49-F238E27FC236}">
                <a16:creationId xmlns:a16="http://schemas.microsoft.com/office/drawing/2014/main" id="{6B97A6E4-EC29-045C-FE49-242CB02C47E1}"/>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5" name="Rounded Rectangle 3">
            <a:extLst>
              <a:ext uri="{FF2B5EF4-FFF2-40B4-BE49-F238E27FC236}">
                <a16:creationId xmlns:a16="http://schemas.microsoft.com/office/drawing/2014/main" id="{92E42735-DFDF-26FB-5440-5E7D455BF32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20"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23"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2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2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08D8E-894F-23D0-3C06-15518B9774F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3EAF1191-E45C-55B7-6393-75F10AF8E7E4}"/>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5">
            <a:extLst>
              <a:ext uri="{FF2B5EF4-FFF2-40B4-BE49-F238E27FC236}">
                <a16:creationId xmlns:a16="http://schemas.microsoft.com/office/drawing/2014/main" id="{9B974531-4A9E-C81A-C0C5-BC37063DBB0D}"/>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5" name="Rounded Rectangle 3">
            <a:extLst>
              <a:ext uri="{FF2B5EF4-FFF2-40B4-BE49-F238E27FC236}">
                <a16:creationId xmlns:a16="http://schemas.microsoft.com/office/drawing/2014/main" id="{BAD24834-C927-BA38-72B6-98F11E9EEA6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3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37"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40"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4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4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074D014-9FEB-70D3-4EBB-92FA838AB5E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170FA9B5-F710-EF19-67E4-00461261835D}"/>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6">
            <a:extLst>
              <a:ext uri="{FF2B5EF4-FFF2-40B4-BE49-F238E27FC236}">
                <a16:creationId xmlns:a16="http://schemas.microsoft.com/office/drawing/2014/main" id="{CFF57F9C-3672-B83C-F515-94507432098A}"/>
              </a:ext>
            </a:extLst>
          </p:cNvPr>
          <p:cNvSpPr txBox="1"/>
          <p:nvPr userDrawn="1"/>
        </p:nvSpPr>
        <p:spPr>
          <a:xfrm>
            <a:off x="388936" y="463959"/>
            <a:ext cx="342527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5" name="Rounded Rectangle 3">
            <a:extLst>
              <a:ext uri="{FF2B5EF4-FFF2-40B4-BE49-F238E27FC236}">
                <a16:creationId xmlns:a16="http://schemas.microsoft.com/office/drawing/2014/main" id="{AF52BAF3-A685-CCF5-257A-4D27DAB8388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5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5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54"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157"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16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6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259501-DC65-37AC-D899-66F00D5E504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6DAE42EF-1D3F-BCAB-FAE9-A79E190A9912}"/>
              </a:ext>
            </a:extLst>
          </p:cNvPr>
          <p:cNvSpPr txBox="1"/>
          <p:nvPr userDrawn="1"/>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6">
            <a:extLst>
              <a:ext uri="{FF2B5EF4-FFF2-40B4-BE49-F238E27FC236}">
                <a16:creationId xmlns:a16="http://schemas.microsoft.com/office/drawing/2014/main" id="{4FFCAB0D-2F39-6BBC-45E3-AEBEB539FC80}"/>
              </a:ext>
            </a:extLst>
          </p:cNvPr>
          <p:cNvSpPr txBox="1"/>
          <p:nvPr userDrawn="1"/>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8E2CA9C0-EF3E-B59D-6A7F-2F800DF6C14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2"/>
          <a:stretch>
            <a:fillRect/>
          </a:stretch>
        </p:blipFill>
        <p:spPr>
          <a:xfrm>
            <a:off x="74344" y="6310302"/>
            <a:ext cx="1548718" cy="474296"/>
          </a:xfrm>
          <a:prstGeom prst="rect">
            <a:avLst/>
          </a:prstGeom>
          <a:ln w="12700">
            <a:miter lim="400000"/>
          </a:ln>
        </p:spPr>
      </p:pic>
      <p:sp>
        <p:nvSpPr>
          <p:cNvPr id="5" name="Subtitle 2"/>
          <p:cNvSpPr txBox="1"/>
          <p:nvPr/>
        </p:nvSpPr>
        <p:spPr>
          <a:xfrm>
            <a:off x="2992120" y="6176962"/>
            <a:ext cx="5598160" cy="3073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spcBef>
                <a:spcPts val="300"/>
              </a:spcBef>
              <a:defRPr sz="1300">
                <a:solidFill>
                  <a:srgbClr val="FFFFFF"/>
                </a:solidFill>
                <a:latin typeface="+mj-lt"/>
                <a:ea typeface="+mj-ea"/>
                <a:cs typeface="+mj-cs"/>
                <a:sym typeface="Source Sans Pro Regular"/>
              </a:defRPr>
            </a:lvl1pPr>
          </a:lstStyle>
          <a:p>
            <a:r>
              <a:t>Rapid Response Teams Training</a:t>
            </a:r>
          </a:p>
        </p:txBody>
      </p:sp>
      <p:sp>
        <p:nvSpPr>
          <p:cNvPr id="7" name="Subtitle 5"/>
          <p:cNvSpPr txBox="1"/>
          <p:nvPr/>
        </p:nvSpPr>
        <p:spPr>
          <a:xfrm>
            <a:off x="8061959" y="6472101"/>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8" name="Subtitle 5"/>
          <p:cNvSpPr txBox="1"/>
          <p:nvPr/>
        </p:nvSpPr>
        <p:spPr>
          <a:xfrm>
            <a:off x="8061959" y="663777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B2.2 ACFCT</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0" name="TextBox 5"/>
          <p:cNvSpPr txBox="1"/>
          <p:nvPr/>
        </p:nvSpPr>
        <p:spPr>
          <a:xfrm>
            <a:off x="4400180" y="2718107"/>
            <a:ext cx="3721502"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1970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3" name="Slide Number">
            <a:extLst>
              <a:ext uri="{FF2B5EF4-FFF2-40B4-BE49-F238E27FC236}">
                <a16:creationId xmlns:a16="http://schemas.microsoft.com/office/drawing/2014/main" id="{00C338AA-5AE2-944E-BC21-6220BBE3BCF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hyperlink" Target="https://www.youtube.com/watch?v=O6gKLQpEkfY" TargetMode="External"/><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www.who.int/emergencies/outbreak-toolkit" TargetMode="Externa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hyperlink" Target="http://www.who.int/csr/resources/publications/EPR_AM2_E7.pdf" TargetMode="External"/><Relationship Id="rId2" Type="http://schemas.openxmlformats.org/officeDocument/2006/relationships/hyperlink" Target="https://www.who.int/emergencies/outbreak-toolkit" TargetMode="External"/><Relationship Id="rId1" Type="http://schemas.openxmlformats.org/officeDocument/2006/relationships/slideLayout" Target="../slideLayouts/slideLayout7.xml"/><Relationship Id="rId6" Type="http://schemas.openxmlformats.org/officeDocument/2006/relationships/hyperlink" Target="http://apps.who.int/iris/bitstream/10665/251426/1/9789241549721-eng.pdf?ua=1" TargetMode="External"/><Relationship Id="rId5" Type="http://schemas.openxmlformats.org/officeDocument/2006/relationships/hyperlink" Target="https://cdn.who.int/media/docs/default-source/integrated-health-services-(ihs)/infection-prevention-and-control/your-5-moments-for-hand-hygiene-poster.pdf?sfvrsn=83e2fb0e_16" TargetMode="External"/><Relationship Id="rId4" Type="http://schemas.openxmlformats.org/officeDocument/2006/relationships/hyperlink" Target="http://www.who.int/gpsc/5may/Hand_Hygiene_Why_How_and_When_Brochure.pdf?ua=1"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apps.who.int/iris/handle/10665/341553" TargetMode="External"/><Relationship Id="rId2" Type="http://schemas.openxmlformats.org/officeDocument/2006/relationships/hyperlink" Target="https://apps.who.int/iris/handle/10665/272442" TargetMode="External"/><Relationship Id="rId1" Type="http://schemas.openxmlformats.org/officeDocument/2006/relationships/slideLayout" Target="../slideLayouts/slideLayout7.xml"/><Relationship Id="rId5" Type="http://schemas.openxmlformats.org/officeDocument/2006/relationships/hyperlink" Target="https://www.who.int/emergencies/diseases/novel-coronavirus-2019/technical-guidance/early-investigations" TargetMode="External"/><Relationship Id="rId4" Type="http://schemas.openxmlformats.org/officeDocument/2006/relationships/hyperlink" Target="https://www.who.int/emergencies/diseases/novel-coronavirus-2019/technical-guidance-publications"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www.cdc.gov/coronavirus/2019-ncov/php/contact-tracing/contact-tracing-training.html" TargetMode="External"/><Relationship Id="rId2" Type="http://schemas.openxmlformats.org/officeDocument/2006/relationships/hyperlink" Target="https://extranet.who.int/hslp/training/enrol/index.php?id=352" TargetMode="Externa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3.xml"/><Relationship Id="rId4" Type="http://schemas.openxmlformats.org/officeDocument/2006/relationships/hyperlink" Target="mailto:ihrhrt@who.int"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extBox 4"/>
          <p:cNvSpPr txBox="1"/>
          <p:nvPr/>
        </p:nvSpPr>
        <p:spPr>
          <a:xfrm>
            <a:off x="567709" y="1146323"/>
            <a:ext cx="6054040"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4400">
                <a:solidFill>
                  <a:srgbClr val="FFFFFF"/>
                </a:solidFill>
                <a:latin typeface="Source Sans Pro Bold"/>
                <a:ea typeface="Source Sans Pro Bold"/>
                <a:cs typeface="Source Sans Pro Bold"/>
                <a:sym typeface="Source Sans Pro Bold"/>
              </a:defRPr>
            </a:lvl1pPr>
          </a:lstStyle>
          <a:p>
            <a:r>
              <a:rPr lang="fr-FR" b="1" dirty="0"/>
              <a:t>B2.2a</a:t>
            </a:r>
            <a:endParaRPr b="1" dirty="0"/>
          </a:p>
        </p:txBody>
      </p:sp>
      <p:sp>
        <p:nvSpPr>
          <p:cNvPr id="298" name="TextBox 9"/>
          <p:cNvSpPr txBox="1"/>
          <p:nvPr/>
        </p:nvSpPr>
        <p:spPr>
          <a:xfrm>
            <a:off x="567709" y="4147146"/>
            <a:ext cx="2333564" cy="320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t>Speaker name</a:t>
            </a:r>
          </a:p>
        </p:txBody>
      </p:sp>
      <p:sp>
        <p:nvSpPr>
          <p:cNvPr id="5" name="Szövegdoboz 4">
            <a:extLst>
              <a:ext uri="{FF2B5EF4-FFF2-40B4-BE49-F238E27FC236}">
                <a16:creationId xmlns:a16="http://schemas.microsoft.com/office/drawing/2014/main" id="{C8927D54-BF5B-24A8-1DEF-B5615ACE3B85}"/>
              </a:ext>
            </a:extLst>
          </p:cNvPr>
          <p:cNvSpPr txBox="1"/>
          <p:nvPr/>
        </p:nvSpPr>
        <p:spPr>
          <a:xfrm>
            <a:off x="567709" y="1787525"/>
            <a:ext cx="3858903" cy="184665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sz="3200" b="1" dirty="0">
                <a:solidFill>
                  <a:schemeClr val="bg1"/>
                </a:solidFill>
                <a:latin typeface="Source Sans Pro Bold"/>
              </a:rPr>
              <a:t>Active case finding &amp; contact tracing in outbreaks</a:t>
            </a:r>
          </a:p>
          <a:p>
            <a:pPr marL="0" marR="0" indent="0" algn="l" defTabSz="914400" rtl="0" fontAlgn="auto" latinLnBrk="0" hangingPunct="0">
              <a:lnSpc>
                <a:spcPct val="100000"/>
              </a:lnSpc>
              <a:spcBef>
                <a:spcPts val="0"/>
              </a:spcBef>
              <a:spcAft>
                <a:spcPts val="0"/>
              </a:spcAft>
              <a:buClrTx/>
              <a:buSzTx/>
              <a:buFontTx/>
              <a:buNone/>
              <a:tabLst/>
            </a:pPr>
            <a:endParaRPr kumimoji="0" lang="hu-HU" sz="1800" b="0" i="0" u="none" strike="noStrike" cap="none" spc="0" normalizeH="0" baseline="0" dirty="0">
              <a:ln>
                <a:noFill/>
              </a:ln>
              <a:solidFill>
                <a:srgbClr val="000000"/>
              </a:solidFill>
              <a:effectLst/>
              <a:uFillTx/>
              <a:latin typeface="Calibri"/>
              <a:ea typeface="Calibri"/>
              <a:cs typeface="Calibri"/>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Google Shape;300;p7"/>
          <p:cNvSpPr txBox="1">
            <a:spLocks noGrp="1"/>
          </p:cNvSpPr>
          <p:nvPr>
            <p:ph type="body" sz="half" idx="1"/>
          </p:nvPr>
        </p:nvSpPr>
        <p:spPr>
          <a:prstGeom prst="rect">
            <a:avLst/>
          </a:prstGeom>
        </p:spPr>
        <p:txBody>
          <a:bodyPr lIns="179999" tIns="179999" rIns="179999" bIns="179999"/>
          <a:lstStyle>
            <a:lvl1pPr>
              <a:lnSpc>
                <a:spcPct val="110000"/>
              </a:lnSpc>
            </a:lvl1pPr>
          </a:lstStyle>
          <a:p>
            <a:r>
              <a:rPr b="1" dirty="0"/>
              <a:t>2. What is contact tracing?</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Content Placeholder 2"/>
          <p:cNvSpPr txBox="1">
            <a:spLocks noGrp="1"/>
          </p:cNvSpPr>
          <p:nvPr>
            <p:ph type="body" idx="1"/>
          </p:nvPr>
        </p:nvSpPr>
        <p:spPr>
          <a:xfrm>
            <a:off x="1984916" y="1101964"/>
            <a:ext cx="8222168" cy="4654072"/>
          </a:xfrm>
          <a:prstGeom prst="rect">
            <a:avLst/>
          </a:prstGeom>
        </p:spPr>
        <p:txBody>
          <a:bodyPr>
            <a:normAutofit/>
          </a:bodyPr>
          <a:lstStyle/>
          <a:p>
            <a:pPr marL="241300" indent="-241300" defTabSz="274855">
              <a:spcBef>
                <a:spcPts val="200"/>
              </a:spcBef>
              <a:defRPr sz="2375"/>
            </a:pPr>
            <a:r>
              <a:rPr sz="2400" dirty="0"/>
              <a:t>Active surveillance activity </a:t>
            </a:r>
          </a:p>
          <a:p>
            <a:pPr marL="241300" indent="-241300" defTabSz="274855">
              <a:spcBef>
                <a:spcPts val="200"/>
              </a:spcBef>
              <a:defRPr sz="2375"/>
            </a:pPr>
            <a:endParaRPr sz="2400" dirty="0"/>
          </a:p>
          <a:p>
            <a:pPr marL="241300" indent="-241300" defTabSz="274855">
              <a:spcBef>
                <a:spcPts val="200"/>
              </a:spcBef>
              <a:defRPr sz="2375"/>
            </a:pPr>
            <a:r>
              <a:rPr sz="2400" dirty="0"/>
              <a:t>The identification and follow-up of persons who may have come into contact with an infected person</a:t>
            </a:r>
          </a:p>
          <a:p>
            <a:pPr marL="241300" indent="-241300" defTabSz="274855">
              <a:spcBef>
                <a:spcPts val="200"/>
              </a:spcBef>
              <a:defRPr sz="2375"/>
            </a:pPr>
            <a:endParaRPr sz="2400" dirty="0"/>
          </a:p>
          <a:p>
            <a:pPr marL="241300" indent="-241300" defTabSz="274855">
              <a:spcBef>
                <a:spcPts val="200"/>
              </a:spcBef>
              <a:defRPr sz="2375"/>
            </a:pPr>
            <a:r>
              <a:rPr sz="2400" dirty="0"/>
              <a:t>These people are monitored for the maximum incubation period of the disease following their last known exposure to a case</a:t>
            </a:r>
          </a:p>
          <a:p>
            <a:pPr marL="241300" indent="-241300" defTabSz="274855">
              <a:spcBef>
                <a:spcPts val="200"/>
              </a:spcBef>
              <a:defRPr sz="2375"/>
            </a:pPr>
            <a:endParaRPr sz="2400" dirty="0"/>
          </a:p>
          <a:p>
            <a:pPr marL="241300" indent="-241300" defTabSz="274855">
              <a:spcBef>
                <a:spcPts val="200"/>
              </a:spcBef>
              <a:defRPr sz="2375"/>
            </a:pPr>
            <a:r>
              <a:rPr sz="2400" dirty="0"/>
              <a:t>If they become ill, they can be quickly isolated and treated</a:t>
            </a:r>
          </a:p>
          <a:p>
            <a:pPr marL="241300" indent="-241300" defTabSz="274855">
              <a:spcBef>
                <a:spcPts val="200"/>
              </a:spcBef>
              <a:defRPr sz="2375"/>
            </a:pPr>
            <a:endParaRPr sz="2400" dirty="0"/>
          </a:p>
          <a:p>
            <a:pPr marL="241300" indent="-241300" defTabSz="274855">
              <a:spcBef>
                <a:spcPts val="200"/>
              </a:spcBef>
              <a:defRPr sz="2375"/>
            </a:pPr>
            <a:r>
              <a:rPr sz="2400" dirty="0"/>
              <a:t>Goal: stop transmission of disease</a:t>
            </a:r>
          </a:p>
        </p:txBody>
      </p:sp>
      <p:sp>
        <p:nvSpPr>
          <p:cNvPr id="2" name="Title 1">
            <a:extLst>
              <a:ext uri="{FF2B5EF4-FFF2-40B4-BE49-F238E27FC236}">
                <a16:creationId xmlns:a16="http://schemas.microsoft.com/office/drawing/2014/main" id="{20CEE3E2-CF4F-1E94-C064-6345603076DC}"/>
              </a:ext>
            </a:extLst>
          </p:cNvPr>
          <p:cNvSpPr txBox="1">
            <a:spLocks/>
          </p:cNvSpPr>
          <p:nvPr/>
        </p:nvSpPr>
        <p:spPr>
          <a:xfrm>
            <a:off x="138044" y="83838"/>
            <a:ext cx="7285094" cy="6461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Contact Tracing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Titre 1"/>
          <p:cNvSpPr txBox="1">
            <a:spLocks noGrp="1"/>
          </p:cNvSpPr>
          <p:nvPr>
            <p:ph type="title" idx="4294967295"/>
          </p:nvPr>
        </p:nvSpPr>
        <p:spPr>
          <a:xfrm>
            <a:off x="5670618" y="2582330"/>
            <a:ext cx="4538679" cy="1169034"/>
          </a:xfrm>
          <a:prstGeom prst="rect">
            <a:avLst/>
          </a:prstGeom>
        </p:spPr>
        <p:txBody>
          <a:bodyPr/>
          <a:lstStyle/>
          <a:p>
            <a:pPr>
              <a:defRPr sz="2800">
                <a:solidFill>
                  <a:srgbClr val="A2010C"/>
                </a:solidFill>
              </a:defRPr>
            </a:pPr>
            <a:r>
              <a:rPr b="1" dirty="0"/>
              <a:t>Why is </a:t>
            </a:r>
            <a:r>
              <a:rPr b="1" dirty="0">
                <a:solidFill>
                  <a:schemeClr val="accent3">
                    <a:lumOff val="-6274"/>
                  </a:schemeClr>
                </a:solidFill>
              </a:rPr>
              <a:t>early</a:t>
            </a:r>
            <a:r>
              <a:rPr b="1" dirty="0"/>
              <a:t> detection of new cases important?</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Straight Arrow Connector 24"/>
          <p:cNvSpPr/>
          <p:nvPr/>
        </p:nvSpPr>
        <p:spPr>
          <a:xfrm flipV="1">
            <a:off x="2109746" y="3770507"/>
            <a:ext cx="8794338" cy="8371"/>
          </a:xfrm>
          <a:prstGeom prst="line">
            <a:avLst/>
          </a:prstGeom>
          <a:ln w="38100">
            <a:solidFill>
              <a:srgbClr val="808080"/>
            </a:solidFill>
            <a:prstDash val="dash"/>
            <a:tailEnd type="triangle"/>
          </a:ln>
        </p:spPr>
        <p:txBody>
          <a:bodyPr lIns="45719" rIns="45719"/>
          <a:lstStyle/>
          <a:p>
            <a:endParaRPr/>
          </a:p>
        </p:txBody>
      </p:sp>
      <p:sp>
        <p:nvSpPr>
          <p:cNvPr id="366" name="TextBox 25"/>
          <p:cNvSpPr txBox="1"/>
          <p:nvPr/>
        </p:nvSpPr>
        <p:spPr>
          <a:xfrm>
            <a:off x="1321146" y="3586917"/>
            <a:ext cx="723477" cy="3814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653" tIns="44653" rIns="44653" bIns="44653">
            <a:spAutoFit/>
          </a:bodyPr>
          <a:lstStyle>
            <a:lvl1pPr algn="ctr" defTabSz="893076">
              <a:defRPr>
                <a:solidFill>
                  <a:srgbClr val="808080"/>
                </a:solidFill>
                <a:latin typeface="+mj-lt"/>
                <a:ea typeface="+mj-ea"/>
                <a:cs typeface="+mj-cs"/>
                <a:sym typeface="Source Sans Pro Regular"/>
              </a:defRPr>
            </a:lvl1pPr>
          </a:lstStyle>
          <a:p>
            <a:r>
              <a:t>Time</a:t>
            </a:r>
          </a:p>
        </p:txBody>
      </p:sp>
      <p:sp>
        <p:nvSpPr>
          <p:cNvPr id="367" name="Straight Arrow Connector 26"/>
          <p:cNvSpPr/>
          <p:nvPr/>
        </p:nvSpPr>
        <p:spPr>
          <a:xfrm>
            <a:off x="2109746" y="2470280"/>
            <a:ext cx="1" cy="571994"/>
          </a:xfrm>
          <a:prstGeom prst="line">
            <a:avLst/>
          </a:prstGeom>
          <a:ln w="28575">
            <a:solidFill>
              <a:srgbClr val="C00000"/>
            </a:solidFill>
            <a:tailEnd type="triangle"/>
          </a:ln>
        </p:spPr>
        <p:txBody>
          <a:bodyPr lIns="45719" rIns="45719"/>
          <a:lstStyle/>
          <a:p>
            <a:endParaRPr/>
          </a:p>
        </p:txBody>
      </p:sp>
      <p:sp>
        <p:nvSpPr>
          <p:cNvPr id="368" name="TextBox 27"/>
          <p:cNvSpPr txBox="1"/>
          <p:nvPr/>
        </p:nvSpPr>
        <p:spPr>
          <a:xfrm>
            <a:off x="1507867" y="1826099"/>
            <a:ext cx="1203758" cy="6735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653" tIns="44653" rIns="44653" bIns="44653">
            <a:spAutoFit/>
          </a:bodyPr>
          <a:lstStyle/>
          <a:p>
            <a:pPr algn="ctr" defTabSz="893076">
              <a:defRPr>
                <a:solidFill>
                  <a:srgbClr val="C00000"/>
                </a:solidFill>
                <a:latin typeface="+mj-lt"/>
                <a:ea typeface="+mj-ea"/>
                <a:cs typeface="+mj-cs"/>
                <a:sym typeface="Source Sans Pro Regular"/>
              </a:defRPr>
            </a:pPr>
            <a:r>
              <a:rPr dirty="0"/>
              <a:t>Exposure</a:t>
            </a:r>
          </a:p>
          <a:p>
            <a:pPr algn="ctr" defTabSz="893076">
              <a:defRPr>
                <a:solidFill>
                  <a:srgbClr val="C00000"/>
                </a:solidFill>
                <a:latin typeface="+mj-lt"/>
                <a:ea typeface="+mj-ea"/>
                <a:cs typeface="+mj-cs"/>
                <a:sym typeface="Source Sans Pro Regular"/>
              </a:defRPr>
            </a:pPr>
            <a:r>
              <a:rPr dirty="0"/>
              <a:t> to agent</a:t>
            </a:r>
          </a:p>
        </p:txBody>
      </p:sp>
      <p:sp>
        <p:nvSpPr>
          <p:cNvPr id="369" name="Straight Arrow Connector 34"/>
          <p:cNvSpPr/>
          <p:nvPr/>
        </p:nvSpPr>
        <p:spPr>
          <a:xfrm>
            <a:off x="2109746" y="3446135"/>
            <a:ext cx="3594424" cy="1"/>
          </a:xfrm>
          <a:prstGeom prst="line">
            <a:avLst/>
          </a:prstGeom>
          <a:ln w="38100">
            <a:solidFill>
              <a:srgbClr val="000000"/>
            </a:solidFill>
            <a:headEnd type="triangle"/>
            <a:tailEnd type="triangle"/>
          </a:ln>
        </p:spPr>
        <p:txBody>
          <a:bodyPr lIns="45719" rIns="45719"/>
          <a:lstStyle/>
          <a:p>
            <a:endParaRPr/>
          </a:p>
        </p:txBody>
      </p:sp>
      <p:sp>
        <p:nvSpPr>
          <p:cNvPr id="370" name="TextBox 35"/>
          <p:cNvSpPr txBox="1"/>
          <p:nvPr/>
        </p:nvSpPr>
        <p:spPr>
          <a:xfrm>
            <a:off x="2419882" y="3016771"/>
            <a:ext cx="2963120" cy="4595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653" tIns="44653" rIns="44653" bIns="44653">
            <a:spAutoFit/>
          </a:bodyPr>
          <a:lstStyle>
            <a:lvl1pPr algn="ctr" defTabSz="893076">
              <a:defRPr>
                <a:latin typeface="+mj-lt"/>
                <a:ea typeface="+mj-ea"/>
                <a:cs typeface="+mj-cs"/>
                <a:sym typeface="Source Sans Pro Regular"/>
              </a:defRPr>
            </a:lvl1pPr>
          </a:lstStyle>
          <a:p>
            <a:r>
              <a:rPr sz="2400" dirty="0"/>
              <a:t>INCUBATION PERIOD</a:t>
            </a:r>
          </a:p>
        </p:txBody>
      </p:sp>
      <p:sp>
        <p:nvSpPr>
          <p:cNvPr id="371" name="TextBox 36"/>
          <p:cNvSpPr txBox="1"/>
          <p:nvPr/>
        </p:nvSpPr>
        <p:spPr>
          <a:xfrm>
            <a:off x="2419883" y="4199425"/>
            <a:ext cx="2594036" cy="4595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653" tIns="44653" rIns="44653" bIns="44653">
            <a:spAutoFit/>
          </a:bodyPr>
          <a:lstStyle>
            <a:lvl1pPr algn="ctr" defTabSz="893076">
              <a:defRPr>
                <a:latin typeface="+mj-lt"/>
                <a:ea typeface="+mj-ea"/>
                <a:cs typeface="+mj-cs"/>
                <a:sym typeface="Source Sans Pro Regular"/>
              </a:defRPr>
            </a:lvl1pPr>
          </a:lstStyle>
          <a:p>
            <a:r>
              <a:rPr sz="2400" dirty="0"/>
              <a:t>LATENT PERIOD</a:t>
            </a:r>
          </a:p>
        </p:txBody>
      </p:sp>
      <p:sp>
        <p:nvSpPr>
          <p:cNvPr id="372" name="TextBox 37"/>
          <p:cNvSpPr txBox="1"/>
          <p:nvPr/>
        </p:nvSpPr>
        <p:spPr>
          <a:xfrm>
            <a:off x="6416119" y="4199427"/>
            <a:ext cx="2751467" cy="4595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653" tIns="44653" rIns="44653" bIns="44653">
            <a:spAutoFit/>
          </a:bodyPr>
          <a:lstStyle>
            <a:lvl1pPr algn="ctr" defTabSz="893076">
              <a:defRPr>
                <a:latin typeface="+mj-lt"/>
                <a:ea typeface="+mj-ea"/>
                <a:cs typeface="+mj-cs"/>
                <a:sym typeface="Source Sans Pro Regular"/>
              </a:defRPr>
            </a:lvl1pPr>
          </a:lstStyle>
          <a:p>
            <a:r>
              <a:rPr sz="2400"/>
              <a:t>INFECTIOUS PERIOD</a:t>
            </a:r>
          </a:p>
        </p:txBody>
      </p:sp>
      <p:sp>
        <p:nvSpPr>
          <p:cNvPr id="373" name="TextBox 38"/>
          <p:cNvSpPr txBox="1"/>
          <p:nvPr/>
        </p:nvSpPr>
        <p:spPr>
          <a:xfrm>
            <a:off x="6014303" y="3060258"/>
            <a:ext cx="3372101" cy="4595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653" tIns="44653" rIns="44653" bIns="44653">
            <a:spAutoFit/>
          </a:bodyPr>
          <a:lstStyle>
            <a:lvl1pPr algn="ctr" defTabSz="893076">
              <a:defRPr>
                <a:latin typeface="+mj-lt"/>
                <a:ea typeface="+mj-ea"/>
                <a:cs typeface="+mj-cs"/>
                <a:sym typeface="Source Sans Pro Regular"/>
              </a:defRPr>
            </a:lvl1pPr>
          </a:lstStyle>
          <a:p>
            <a:r>
              <a:rPr sz="2400"/>
              <a:t>CLINICAL DISEASE</a:t>
            </a:r>
          </a:p>
        </p:txBody>
      </p:sp>
      <p:sp>
        <p:nvSpPr>
          <p:cNvPr id="374" name="Right Brace 3"/>
          <p:cNvSpPr/>
          <p:nvPr/>
        </p:nvSpPr>
        <p:spPr>
          <a:xfrm rot="5400000">
            <a:off x="7605055" y="2173922"/>
            <a:ext cx="358983" cy="503760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65" y="0"/>
                  <a:pt x="10800" y="57"/>
                  <a:pt x="10800" y="128"/>
                </a:cubicBezTo>
                <a:lnTo>
                  <a:pt x="10800" y="10672"/>
                </a:lnTo>
                <a:cubicBezTo>
                  <a:pt x="10800" y="10743"/>
                  <a:pt x="15635" y="10800"/>
                  <a:pt x="21600" y="10800"/>
                </a:cubicBezTo>
                <a:cubicBezTo>
                  <a:pt x="15635" y="10800"/>
                  <a:pt x="10800" y="10857"/>
                  <a:pt x="10800" y="10928"/>
                </a:cubicBezTo>
                <a:lnTo>
                  <a:pt x="10800" y="21472"/>
                </a:lnTo>
                <a:cubicBezTo>
                  <a:pt x="10800" y="21543"/>
                  <a:pt x="5965" y="21600"/>
                  <a:pt x="0" y="21600"/>
                </a:cubicBezTo>
              </a:path>
            </a:pathLst>
          </a:custGeom>
          <a:ln w="6350">
            <a:solidFill>
              <a:srgbClr val="000000"/>
            </a:solidFill>
            <a:miter/>
          </a:ln>
        </p:spPr>
        <p:txBody>
          <a:bodyPr lIns="45719" rIns="45719" anchor="ctr"/>
          <a:lstStyle/>
          <a:p>
            <a:pPr algn="ctr">
              <a:defRPr sz="2100">
                <a:latin typeface="+mj-lt"/>
                <a:ea typeface="+mj-ea"/>
                <a:cs typeface="+mj-cs"/>
                <a:sym typeface="Source Sans Pro Regular"/>
              </a:defRPr>
            </a:pPr>
            <a:endParaRPr/>
          </a:p>
        </p:txBody>
      </p:sp>
      <p:sp>
        <p:nvSpPr>
          <p:cNvPr id="375" name="TextBox 43"/>
          <p:cNvSpPr txBox="1"/>
          <p:nvPr/>
        </p:nvSpPr>
        <p:spPr>
          <a:xfrm>
            <a:off x="5325000" y="4854807"/>
            <a:ext cx="5084240" cy="4068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653" tIns="44653" rIns="44653" bIns="44653">
            <a:spAutoFit/>
          </a:bodyPr>
          <a:lstStyle>
            <a:lvl1pPr algn="ctr">
              <a:defRPr sz="2000">
                <a:latin typeface="+mj-lt"/>
                <a:ea typeface="+mj-ea"/>
                <a:cs typeface="+mj-cs"/>
                <a:sym typeface="Source Sans Pro Regular"/>
              </a:defRPr>
            </a:lvl1pPr>
          </a:lstStyle>
          <a:p>
            <a:r>
              <a:rPr dirty="0"/>
              <a:t>Early isolation reduces transmission</a:t>
            </a:r>
          </a:p>
        </p:txBody>
      </p:sp>
      <p:sp>
        <p:nvSpPr>
          <p:cNvPr id="376" name="Right Brace 44"/>
          <p:cNvSpPr/>
          <p:nvPr/>
        </p:nvSpPr>
        <p:spPr>
          <a:xfrm rot="16200000">
            <a:off x="7523319" y="917029"/>
            <a:ext cx="358983" cy="40034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65" y="0"/>
                  <a:pt x="10800" y="72"/>
                  <a:pt x="10800" y="161"/>
                </a:cubicBezTo>
                <a:lnTo>
                  <a:pt x="10800" y="10692"/>
                </a:lnTo>
                <a:cubicBezTo>
                  <a:pt x="10800" y="10782"/>
                  <a:pt x="15635" y="10854"/>
                  <a:pt x="21600" y="10854"/>
                </a:cubicBezTo>
                <a:cubicBezTo>
                  <a:pt x="15635" y="10854"/>
                  <a:pt x="10800" y="10926"/>
                  <a:pt x="10800" y="11015"/>
                </a:cubicBezTo>
                <a:lnTo>
                  <a:pt x="10800" y="21439"/>
                </a:lnTo>
                <a:cubicBezTo>
                  <a:pt x="10800" y="21528"/>
                  <a:pt x="5965" y="21600"/>
                  <a:pt x="0" y="21600"/>
                </a:cubicBezTo>
              </a:path>
            </a:pathLst>
          </a:custGeom>
          <a:ln w="6350">
            <a:solidFill>
              <a:srgbClr val="000000"/>
            </a:solidFill>
            <a:miter/>
          </a:ln>
        </p:spPr>
        <p:txBody>
          <a:bodyPr lIns="45719" rIns="45719" anchor="ctr"/>
          <a:lstStyle/>
          <a:p>
            <a:pPr algn="ctr">
              <a:defRPr sz="2100">
                <a:latin typeface="+mj-lt"/>
                <a:ea typeface="+mj-ea"/>
                <a:cs typeface="+mj-cs"/>
                <a:sym typeface="Source Sans Pro Regular"/>
              </a:defRPr>
            </a:pPr>
            <a:endParaRPr/>
          </a:p>
        </p:txBody>
      </p:sp>
      <p:sp>
        <p:nvSpPr>
          <p:cNvPr id="377" name="TextBox 45"/>
          <p:cNvSpPr txBox="1"/>
          <p:nvPr/>
        </p:nvSpPr>
        <p:spPr>
          <a:xfrm>
            <a:off x="5613788" y="2030153"/>
            <a:ext cx="4506662" cy="72430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653" tIns="44653" rIns="44653" bIns="44653">
            <a:spAutoFit/>
          </a:bodyPr>
          <a:lstStyle/>
          <a:p>
            <a:pPr algn="ctr">
              <a:defRPr sz="2000">
                <a:solidFill>
                  <a:srgbClr val="FF0000"/>
                </a:solidFill>
                <a:latin typeface="+mj-lt"/>
                <a:ea typeface="+mj-ea"/>
                <a:cs typeface="+mj-cs"/>
                <a:sym typeface="Source Sans Pro Regular"/>
              </a:defRPr>
            </a:pPr>
            <a:r>
              <a:t>Early  treatment </a:t>
            </a:r>
          </a:p>
          <a:p>
            <a:pPr algn="ctr">
              <a:defRPr sz="2000">
                <a:solidFill>
                  <a:srgbClr val="FF0000"/>
                </a:solidFill>
                <a:latin typeface="+mj-lt"/>
                <a:ea typeface="+mj-ea"/>
                <a:cs typeface="+mj-cs"/>
                <a:sym typeface="Source Sans Pro Regular"/>
              </a:defRPr>
            </a:pPr>
            <a:r>
              <a:t>improves survival/outcomes</a:t>
            </a:r>
          </a:p>
        </p:txBody>
      </p:sp>
      <p:sp>
        <p:nvSpPr>
          <p:cNvPr id="378" name="Straight Arrow Connector 46"/>
          <p:cNvSpPr/>
          <p:nvPr/>
        </p:nvSpPr>
        <p:spPr>
          <a:xfrm>
            <a:off x="2111016" y="3226679"/>
            <a:ext cx="1" cy="438912"/>
          </a:xfrm>
          <a:prstGeom prst="line">
            <a:avLst/>
          </a:prstGeom>
          <a:ln w="57150">
            <a:solidFill>
              <a:srgbClr val="000000"/>
            </a:solidFill>
          </a:ln>
        </p:spPr>
        <p:txBody>
          <a:bodyPr lIns="45719" rIns="45719"/>
          <a:lstStyle/>
          <a:p>
            <a:endParaRPr/>
          </a:p>
        </p:txBody>
      </p:sp>
      <p:sp>
        <p:nvSpPr>
          <p:cNvPr id="379" name="Straight Arrow Connector 47"/>
          <p:cNvSpPr/>
          <p:nvPr/>
        </p:nvSpPr>
        <p:spPr>
          <a:xfrm>
            <a:off x="5705438" y="3226679"/>
            <a:ext cx="1" cy="438912"/>
          </a:xfrm>
          <a:prstGeom prst="line">
            <a:avLst/>
          </a:prstGeom>
          <a:ln w="57150">
            <a:solidFill>
              <a:srgbClr val="000000"/>
            </a:solidFill>
          </a:ln>
        </p:spPr>
        <p:txBody>
          <a:bodyPr lIns="45719" rIns="45719"/>
          <a:lstStyle/>
          <a:p>
            <a:endParaRPr/>
          </a:p>
        </p:txBody>
      </p:sp>
      <p:sp>
        <p:nvSpPr>
          <p:cNvPr id="380" name="Straight Arrow Connector 48"/>
          <p:cNvSpPr/>
          <p:nvPr/>
        </p:nvSpPr>
        <p:spPr>
          <a:xfrm>
            <a:off x="5704168" y="3444145"/>
            <a:ext cx="4009543" cy="1989"/>
          </a:xfrm>
          <a:prstGeom prst="line">
            <a:avLst/>
          </a:prstGeom>
          <a:ln w="38100">
            <a:solidFill>
              <a:srgbClr val="000000"/>
            </a:solidFill>
            <a:headEnd type="triangle"/>
            <a:tailEnd type="triangle"/>
          </a:ln>
        </p:spPr>
        <p:txBody>
          <a:bodyPr lIns="45719" rIns="45719"/>
          <a:lstStyle/>
          <a:p>
            <a:endParaRPr/>
          </a:p>
        </p:txBody>
      </p:sp>
      <p:sp>
        <p:nvSpPr>
          <p:cNvPr id="381" name="Straight Arrow Connector 50"/>
          <p:cNvSpPr/>
          <p:nvPr/>
        </p:nvSpPr>
        <p:spPr>
          <a:xfrm>
            <a:off x="9707580" y="3224689"/>
            <a:ext cx="1" cy="438913"/>
          </a:xfrm>
          <a:prstGeom prst="line">
            <a:avLst/>
          </a:prstGeom>
          <a:ln w="57150">
            <a:solidFill>
              <a:srgbClr val="000000"/>
            </a:solidFill>
          </a:ln>
        </p:spPr>
        <p:txBody>
          <a:bodyPr lIns="45719" rIns="45719"/>
          <a:lstStyle/>
          <a:p>
            <a:endParaRPr/>
          </a:p>
        </p:txBody>
      </p:sp>
      <p:sp>
        <p:nvSpPr>
          <p:cNvPr id="382" name="Straight Arrow Connector 51"/>
          <p:cNvSpPr/>
          <p:nvPr/>
        </p:nvSpPr>
        <p:spPr>
          <a:xfrm>
            <a:off x="2107915" y="4126782"/>
            <a:ext cx="3172434" cy="1"/>
          </a:xfrm>
          <a:prstGeom prst="line">
            <a:avLst/>
          </a:prstGeom>
          <a:ln w="38100">
            <a:solidFill>
              <a:srgbClr val="000000"/>
            </a:solidFill>
            <a:headEnd type="triangle"/>
            <a:tailEnd type="triangle"/>
          </a:ln>
        </p:spPr>
        <p:txBody>
          <a:bodyPr lIns="45719" rIns="45719"/>
          <a:lstStyle/>
          <a:p>
            <a:endParaRPr/>
          </a:p>
        </p:txBody>
      </p:sp>
      <p:sp>
        <p:nvSpPr>
          <p:cNvPr id="383" name="Straight Arrow Connector 52"/>
          <p:cNvSpPr/>
          <p:nvPr/>
        </p:nvSpPr>
        <p:spPr>
          <a:xfrm>
            <a:off x="2111016" y="3907327"/>
            <a:ext cx="1" cy="438912"/>
          </a:xfrm>
          <a:prstGeom prst="line">
            <a:avLst/>
          </a:prstGeom>
          <a:ln w="57150">
            <a:solidFill>
              <a:srgbClr val="000000"/>
            </a:solidFill>
          </a:ln>
        </p:spPr>
        <p:txBody>
          <a:bodyPr lIns="45719" rIns="45719"/>
          <a:lstStyle/>
          <a:p>
            <a:endParaRPr/>
          </a:p>
        </p:txBody>
      </p:sp>
      <p:sp>
        <p:nvSpPr>
          <p:cNvPr id="384" name="Straight Arrow Connector 53"/>
          <p:cNvSpPr/>
          <p:nvPr/>
        </p:nvSpPr>
        <p:spPr>
          <a:xfrm>
            <a:off x="5267014" y="3907327"/>
            <a:ext cx="1" cy="438912"/>
          </a:xfrm>
          <a:prstGeom prst="line">
            <a:avLst/>
          </a:prstGeom>
          <a:ln w="57150">
            <a:solidFill>
              <a:srgbClr val="000000"/>
            </a:solidFill>
          </a:ln>
        </p:spPr>
        <p:txBody>
          <a:bodyPr lIns="45719" rIns="45719"/>
          <a:lstStyle/>
          <a:p>
            <a:endParaRPr/>
          </a:p>
        </p:txBody>
      </p:sp>
      <p:sp>
        <p:nvSpPr>
          <p:cNvPr id="385" name="Straight Arrow Connector 54"/>
          <p:cNvSpPr/>
          <p:nvPr/>
        </p:nvSpPr>
        <p:spPr>
          <a:xfrm>
            <a:off x="5280347" y="4126782"/>
            <a:ext cx="5023009" cy="1"/>
          </a:xfrm>
          <a:prstGeom prst="line">
            <a:avLst/>
          </a:prstGeom>
          <a:ln w="38100">
            <a:solidFill>
              <a:srgbClr val="000000"/>
            </a:solidFill>
            <a:headEnd type="triangle"/>
            <a:tailEnd type="triangle"/>
          </a:ln>
        </p:spPr>
        <p:txBody>
          <a:bodyPr lIns="45719" rIns="45719"/>
          <a:lstStyle/>
          <a:p>
            <a:endParaRPr/>
          </a:p>
        </p:txBody>
      </p:sp>
      <p:sp>
        <p:nvSpPr>
          <p:cNvPr id="386" name="Straight Arrow Connector 55"/>
          <p:cNvSpPr/>
          <p:nvPr/>
        </p:nvSpPr>
        <p:spPr>
          <a:xfrm>
            <a:off x="10290021" y="3907327"/>
            <a:ext cx="1" cy="438912"/>
          </a:xfrm>
          <a:prstGeom prst="line">
            <a:avLst/>
          </a:prstGeom>
          <a:ln w="57150">
            <a:solidFill>
              <a:srgbClr val="000000"/>
            </a:solidFill>
          </a:ln>
        </p:spPr>
        <p:txBody>
          <a:bodyPr lIns="45719" rIns="45719"/>
          <a:lstStyle/>
          <a:p>
            <a:endParaRPr/>
          </a:p>
        </p:txBody>
      </p:sp>
      <p:sp>
        <p:nvSpPr>
          <p:cNvPr id="387" name="Titre 1"/>
          <p:cNvSpPr txBox="1">
            <a:spLocks noGrp="1"/>
          </p:cNvSpPr>
          <p:nvPr>
            <p:ph type="title" idx="4294967295"/>
          </p:nvPr>
        </p:nvSpPr>
        <p:spPr>
          <a:xfrm>
            <a:off x="346823" y="-27900"/>
            <a:ext cx="6694618" cy="1033252"/>
          </a:xfrm>
          <a:prstGeom prst="rect">
            <a:avLst/>
          </a:prstGeom>
        </p:spPr>
        <p:txBody>
          <a:bodyPr>
            <a:normAutofit/>
          </a:bodyPr>
          <a:lstStyle>
            <a:lvl1pPr>
              <a:defRPr sz="2800"/>
            </a:lvl1pPr>
          </a:lstStyle>
          <a:p>
            <a:r>
              <a:rPr sz="3200" b="1" dirty="0"/>
              <a:t>Why is early detection of new cases important?</a:t>
            </a:r>
          </a:p>
        </p:txBody>
      </p:sp>
      <p:sp>
        <p:nvSpPr>
          <p:cNvPr id="388" name="ZoneTexte 1"/>
          <p:cNvSpPr txBox="1"/>
          <p:nvPr/>
        </p:nvSpPr>
        <p:spPr>
          <a:xfrm>
            <a:off x="2617074" y="1450991"/>
            <a:ext cx="2663272" cy="1120141"/>
          </a:xfrm>
          <a:prstGeom prst="rect">
            <a:avLst/>
          </a:prstGeom>
          <a:solidFill>
            <a:srgbClr val="FFFFFF"/>
          </a:solidFill>
          <a:ln w="12700">
            <a:solidFill>
              <a:schemeClr val="accent3"/>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solidFill>
                  <a:srgbClr val="4C7800"/>
                </a:solidFill>
                <a:latin typeface="+mj-lt"/>
                <a:ea typeface="+mj-ea"/>
                <a:cs typeface="+mj-cs"/>
                <a:sym typeface="Source Sans Pro Regular"/>
              </a:defRPr>
            </a:lvl1pPr>
          </a:lstStyle>
          <a:p>
            <a:r>
              <a:rPr dirty="0"/>
              <a:t>Incubation period: Time between transmission of the agent and the first symptoms of the disease. </a:t>
            </a:r>
          </a:p>
        </p:txBody>
      </p:sp>
      <p:sp>
        <p:nvSpPr>
          <p:cNvPr id="389" name="ZoneTexte 29"/>
          <p:cNvSpPr txBox="1"/>
          <p:nvPr/>
        </p:nvSpPr>
        <p:spPr>
          <a:xfrm>
            <a:off x="1849820" y="5223500"/>
            <a:ext cx="3322524" cy="866141"/>
          </a:xfrm>
          <a:prstGeom prst="rect">
            <a:avLst/>
          </a:prstGeom>
          <a:solidFill>
            <a:srgbClr val="FFFFFF"/>
          </a:solidFill>
          <a:ln w="12700">
            <a:solidFill>
              <a:schemeClr val="accent3"/>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1600">
                <a:solidFill>
                  <a:srgbClr val="4C7800"/>
                </a:solidFill>
                <a:latin typeface="+mj-lt"/>
                <a:ea typeface="+mj-ea"/>
                <a:cs typeface="+mj-cs"/>
                <a:sym typeface="Source Sans Pro Regular"/>
              </a:defRPr>
            </a:pPr>
            <a:r>
              <a:t>Latent period: Time between transmission of the agent and the start of infectiousness.​</a:t>
            </a:r>
          </a:p>
        </p:txBody>
      </p:sp>
      <p:sp>
        <p:nvSpPr>
          <p:cNvPr id="390" name="ZoneTexte 30"/>
          <p:cNvSpPr txBox="1"/>
          <p:nvPr/>
        </p:nvSpPr>
        <p:spPr>
          <a:xfrm>
            <a:off x="6078897" y="5234009"/>
            <a:ext cx="3322525" cy="866141"/>
          </a:xfrm>
          <a:prstGeom prst="rect">
            <a:avLst/>
          </a:prstGeom>
          <a:solidFill>
            <a:srgbClr val="FFFFFF"/>
          </a:solidFill>
          <a:ln w="12700">
            <a:solidFill>
              <a:schemeClr val="accent3"/>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solidFill>
                  <a:srgbClr val="4C7800"/>
                </a:solidFill>
                <a:latin typeface="+mj-lt"/>
                <a:ea typeface="+mj-ea"/>
                <a:cs typeface="+mj-cs"/>
                <a:sym typeface="Source Sans Pro Regular"/>
              </a:defRPr>
            </a:lvl1pPr>
          </a:lstStyle>
          <a:p>
            <a:r>
              <a:t>Infectious period: Period when an infected host can transmit the agent to another host.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66"/>
                                        </p:tgtEl>
                                        <p:attrNameLst>
                                          <p:attrName>style.visibility</p:attrName>
                                        </p:attrNameLst>
                                      </p:cBhvr>
                                      <p:to>
                                        <p:strVal val="visible"/>
                                      </p:to>
                                    </p:set>
                                    <p:animEffect transition="in" filter="wipe(left)">
                                      <p:cBhvr>
                                        <p:cTn id="7" dur="500"/>
                                        <p:tgtEl>
                                          <p:spTgt spid="366"/>
                                        </p:tgtEl>
                                      </p:cBhvr>
                                    </p:animEffect>
                                  </p:childTnLst>
                                </p:cTn>
                              </p:par>
                            </p:childTnLst>
                          </p:cTn>
                        </p:par>
                        <p:par>
                          <p:cTn id="8" fill="hold">
                            <p:stCondLst>
                              <p:cond delay="500"/>
                            </p:stCondLst>
                            <p:childTnLst>
                              <p:par>
                                <p:cTn id="9" presetID="22" presetClass="entr" presetSubtype="8" fill="hold" grpId="0" nodeType="afterEffect">
                                  <p:stCondLst>
                                    <p:cond delay="0"/>
                                  </p:stCondLst>
                                  <p:iterate>
                                    <p:tmAbs val="0"/>
                                  </p:iterate>
                                  <p:childTnLst>
                                    <p:set>
                                      <p:cBhvr>
                                        <p:cTn id="10" fill="hold"/>
                                        <p:tgtEl>
                                          <p:spTgt spid="365"/>
                                        </p:tgtEl>
                                        <p:attrNameLst>
                                          <p:attrName>style.visibility</p:attrName>
                                        </p:attrNameLst>
                                      </p:cBhvr>
                                      <p:to>
                                        <p:strVal val="visible"/>
                                      </p:to>
                                    </p:set>
                                    <p:animEffect transition="in" filter="wipe(left)">
                                      <p:cBhvr>
                                        <p:cTn id="11" dur="500"/>
                                        <p:tgtEl>
                                          <p:spTgt spid="36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fill="hold" grpId="0" nodeType="clickEffect">
                                  <p:stCondLst>
                                    <p:cond delay="0"/>
                                  </p:stCondLst>
                                  <p:iterate>
                                    <p:tmAbs val="0"/>
                                  </p:iterate>
                                  <p:childTnLst>
                                    <p:set>
                                      <p:cBhvr>
                                        <p:cTn id="15" fill="hold"/>
                                        <p:tgtEl>
                                          <p:spTgt spid="367"/>
                                        </p:tgtEl>
                                        <p:attrNameLst>
                                          <p:attrName>style.visibility</p:attrName>
                                        </p:attrNameLst>
                                      </p:cBhvr>
                                      <p:to>
                                        <p:strVal val="visible"/>
                                      </p:to>
                                    </p:set>
                                    <p:animEffect transition="in" filter="fade">
                                      <p:cBhvr>
                                        <p:cTn id="16" dur="500"/>
                                        <p:tgtEl>
                                          <p:spTgt spid="367"/>
                                        </p:tgtEl>
                                      </p:cBhvr>
                                    </p:animEffect>
                                  </p:childTnLst>
                                </p:cTn>
                              </p:par>
                            </p:childTnLst>
                          </p:cTn>
                        </p:par>
                        <p:par>
                          <p:cTn id="17" fill="hold">
                            <p:stCondLst>
                              <p:cond delay="500"/>
                            </p:stCondLst>
                            <p:childTnLst>
                              <p:par>
                                <p:cTn id="18" presetID="10" presetClass="entr" fill="hold" grpId="0" nodeType="afterEffect">
                                  <p:stCondLst>
                                    <p:cond delay="0"/>
                                  </p:stCondLst>
                                  <p:iterate>
                                    <p:tmAbs val="0"/>
                                  </p:iterate>
                                  <p:childTnLst>
                                    <p:set>
                                      <p:cBhvr>
                                        <p:cTn id="19" fill="hold"/>
                                        <p:tgtEl>
                                          <p:spTgt spid="368"/>
                                        </p:tgtEl>
                                        <p:attrNameLst>
                                          <p:attrName>style.visibility</p:attrName>
                                        </p:attrNameLst>
                                      </p:cBhvr>
                                      <p:to>
                                        <p:strVal val="visible"/>
                                      </p:to>
                                    </p:set>
                                    <p:animEffect transition="in" filter="fade">
                                      <p:cBhvr>
                                        <p:cTn id="20" dur="500"/>
                                        <p:tgtEl>
                                          <p:spTgt spid="368"/>
                                        </p:tgtEl>
                                      </p:cBhvr>
                                    </p:animEffect>
                                  </p:childTnLst>
                                </p:cTn>
                              </p:par>
                            </p:childTnLst>
                          </p:cTn>
                        </p:par>
                        <p:par>
                          <p:cTn id="21" fill="hold">
                            <p:stCondLst>
                              <p:cond delay="1000"/>
                            </p:stCondLst>
                            <p:childTnLst>
                              <p:par>
                                <p:cTn id="22" presetID="22" presetClass="entr" presetSubtype="8" fill="hold" grpId="0" nodeType="afterEffect">
                                  <p:stCondLst>
                                    <p:cond delay="0"/>
                                  </p:stCondLst>
                                  <p:iterate>
                                    <p:tmAbs val="0"/>
                                  </p:iterate>
                                  <p:childTnLst>
                                    <p:set>
                                      <p:cBhvr>
                                        <p:cTn id="23" fill="hold"/>
                                        <p:tgtEl>
                                          <p:spTgt spid="369"/>
                                        </p:tgtEl>
                                        <p:attrNameLst>
                                          <p:attrName>style.visibility</p:attrName>
                                        </p:attrNameLst>
                                      </p:cBhvr>
                                      <p:to>
                                        <p:strVal val="visible"/>
                                      </p:to>
                                    </p:set>
                                    <p:animEffect transition="in" filter="wipe(left)">
                                      <p:cBhvr>
                                        <p:cTn id="24" dur="500"/>
                                        <p:tgtEl>
                                          <p:spTgt spid="369"/>
                                        </p:tgtEl>
                                      </p:cBhvr>
                                    </p:animEffect>
                                  </p:childTnLst>
                                </p:cTn>
                              </p:par>
                            </p:childTnLst>
                          </p:cTn>
                        </p:par>
                        <p:par>
                          <p:cTn id="25" fill="hold">
                            <p:stCondLst>
                              <p:cond delay="1500"/>
                            </p:stCondLst>
                            <p:childTnLst>
                              <p:par>
                                <p:cTn id="26" presetID="22" presetClass="entr" presetSubtype="8" fill="hold" grpId="0" nodeType="afterEffect">
                                  <p:stCondLst>
                                    <p:cond delay="0"/>
                                  </p:stCondLst>
                                  <p:iterate>
                                    <p:tmAbs val="0"/>
                                  </p:iterate>
                                  <p:childTnLst>
                                    <p:set>
                                      <p:cBhvr>
                                        <p:cTn id="27" fill="hold"/>
                                        <p:tgtEl>
                                          <p:spTgt spid="370"/>
                                        </p:tgtEl>
                                        <p:attrNameLst>
                                          <p:attrName>style.visibility</p:attrName>
                                        </p:attrNameLst>
                                      </p:cBhvr>
                                      <p:to>
                                        <p:strVal val="visible"/>
                                      </p:to>
                                    </p:set>
                                    <p:animEffect transition="in" filter="wipe(left)">
                                      <p:cBhvr>
                                        <p:cTn id="28" dur="500"/>
                                        <p:tgtEl>
                                          <p:spTgt spid="370"/>
                                        </p:tgtEl>
                                      </p:cBhvr>
                                    </p:animEffect>
                                  </p:childTnLst>
                                </p:cTn>
                              </p:par>
                            </p:childTnLst>
                          </p:cTn>
                        </p:par>
                        <p:par>
                          <p:cTn id="29" fill="hold">
                            <p:stCondLst>
                              <p:cond delay="2000"/>
                            </p:stCondLst>
                            <p:childTnLst>
                              <p:par>
                                <p:cTn id="30" presetID="22" presetClass="entr" presetSubtype="8" fill="hold" grpId="0" nodeType="afterEffect">
                                  <p:stCondLst>
                                    <p:cond delay="0"/>
                                  </p:stCondLst>
                                  <p:iterate>
                                    <p:tmAbs val="0"/>
                                  </p:iterate>
                                  <p:childTnLst>
                                    <p:set>
                                      <p:cBhvr>
                                        <p:cTn id="31" fill="hold"/>
                                        <p:tgtEl>
                                          <p:spTgt spid="373"/>
                                        </p:tgtEl>
                                        <p:attrNameLst>
                                          <p:attrName>style.visibility</p:attrName>
                                        </p:attrNameLst>
                                      </p:cBhvr>
                                      <p:to>
                                        <p:strVal val="visible"/>
                                      </p:to>
                                    </p:set>
                                    <p:animEffect transition="in" filter="wipe(left)">
                                      <p:cBhvr>
                                        <p:cTn id="32" dur="500"/>
                                        <p:tgtEl>
                                          <p:spTgt spid="37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fill="hold" grpId="0" nodeType="clickEffect">
                                  <p:stCondLst>
                                    <p:cond delay="0"/>
                                  </p:stCondLst>
                                  <p:iterate>
                                    <p:tmAbs val="0"/>
                                  </p:iterate>
                                  <p:childTnLst>
                                    <p:set>
                                      <p:cBhvr>
                                        <p:cTn id="36" fill="hold"/>
                                        <p:tgtEl>
                                          <p:spTgt spid="376"/>
                                        </p:tgtEl>
                                        <p:attrNameLst>
                                          <p:attrName>style.visibility</p:attrName>
                                        </p:attrNameLst>
                                      </p:cBhvr>
                                      <p:to>
                                        <p:strVal val="visible"/>
                                      </p:to>
                                    </p:set>
                                    <p:animEffect transition="in" filter="fade">
                                      <p:cBhvr>
                                        <p:cTn id="37" dur="500"/>
                                        <p:tgtEl>
                                          <p:spTgt spid="376"/>
                                        </p:tgtEl>
                                      </p:cBhvr>
                                    </p:animEffect>
                                  </p:childTnLst>
                                </p:cTn>
                              </p:par>
                            </p:childTnLst>
                          </p:cTn>
                        </p:par>
                        <p:par>
                          <p:cTn id="38" fill="hold">
                            <p:stCondLst>
                              <p:cond delay="500"/>
                            </p:stCondLst>
                            <p:childTnLst>
                              <p:par>
                                <p:cTn id="39" presetID="10" presetClass="entr" fill="hold" grpId="0" nodeType="afterEffect">
                                  <p:stCondLst>
                                    <p:cond delay="0"/>
                                  </p:stCondLst>
                                  <p:iterate>
                                    <p:tmAbs val="0"/>
                                  </p:iterate>
                                  <p:childTnLst>
                                    <p:set>
                                      <p:cBhvr>
                                        <p:cTn id="40" fill="hold"/>
                                        <p:tgtEl>
                                          <p:spTgt spid="377"/>
                                        </p:tgtEl>
                                        <p:attrNameLst>
                                          <p:attrName>style.visibility</p:attrName>
                                        </p:attrNameLst>
                                      </p:cBhvr>
                                      <p:to>
                                        <p:strVal val="visible"/>
                                      </p:to>
                                    </p:set>
                                    <p:animEffect transition="in" filter="fade">
                                      <p:cBhvr>
                                        <p:cTn id="41" dur="500"/>
                                        <p:tgtEl>
                                          <p:spTgt spid="377"/>
                                        </p:tgtEl>
                                      </p:cBhvr>
                                    </p:animEffect>
                                  </p:childTnLst>
                                </p:cTn>
                              </p:par>
                            </p:childTnLst>
                          </p:cTn>
                        </p:par>
                        <p:par>
                          <p:cTn id="42" fill="hold">
                            <p:stCondLst>
                              <p:cond delay="1000"/>
                            </p:stCondLst>
                            <p:childTnLst>
                              <p:par>
                                <p:cTn id="43" presetID="22" presetClass="entr" presetSubtype="8" fill="hold" grpId="0" nodeType="afterEffect">
                                  <p:stCondLst>
                                    <p:cond delay="0"/>
                                  </p:stCondLst>
                                  <p:iterate>
                                    <p:tmAbs val="0"/>
                                  </p:iterate>
                                  <p:childTnLst>
                                    <p:set>
                                      <p:cBhvr>
                                        <p:cTn id="44" fill="hold"/>
                                        <p:tgtEl>
                                          <p:spTgt spid="371"/>
                                        </p:tgtEl>
                                        <p:attrNameLst>
                                          <p:attrName>style.visibility</p:attrName>
                                        </p:attrNameLst>
                                      </p:cBhvr>
                                      <p:to>
                                        <p:strVal val="visible"/>
                                      </p:to>
                                    </p:set>
                                    <p:animEffect transition="in" filter="wipe(left)">
                                      <p:cBhvr>
                                        <p:cTn id="45" dur="500"/>
                                        <p:tgtEl>
                                          <p:spTgt spid="371"/>
                                        </p:tgtEl>
                                      </p:cBhvr>
                                    </p:animEffect>
                                  </p:childTnLst>
                                </p:cTn>
                              </p:par>
                            </p:childTnLst>
                          </p:cTn>
                        </p:par>
                        <p:par>
                          <p:cTn id="46" fill="hold">
                            <p:stCondLst>
                              <p:cond delay="1500"/>
                            </p:stCondLst>
                            <p:childTnLst>
                              <p:par>
                                <p:cTn id="47" presetID="22" presetClass="entr" presetSubtype="8" fill="hold" grpId="0" nodeType="afterEffect">
                                  <p:stCondLst>
                                    <p:cond delay="0"/>
                                  </p:stCondLst>
                                  <p:iterate>
                                    <p:tmAbs val="0"/>
                                  </p:iterate>
                                  <p:childTnLst>
                                    <p:set>
                                      <p:cBhvr>
                                        <p:cTn id="48" fill="hold"/>
                                        <p:tgtEl>
                                          <p:spTgt spid="372"/>
                                        </p:tgtEl>
                                        <p:attrNameLst>
                                          <p:attrName>style.visibility</p:attrName>
                                        </p:attrNameLst>
                                      </p:cBhvr>
                                      <p:to>
                                        <p:strVal val="visible"/>
                                      </p:to>
                                    </p:set>
                                    <p:animEffect transition="in" filter="wipe(left)">
                                      <p:cBhvr>
                                        <p:cTn id="49" dur="500"/>
                                        <p:tgtEl>
                                          <p:spTgt spid="372"/>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fill="hold" grpId="0" nodeType="clickEffect">
                                  <p:stCondLst>
                                    <p:cond delay="0"/>
                                  </p:stCondLst>
                                  <p:iterate>
                                    <p:tmAbs val="0"/>
                                  </p:iterate>
                                  <p:childTnLst>
                                    <p:set>
                                      <p:cBhvr>
                                        <p:cTn id="53" fill="hold"/>
                                        <p:tgtEl>
                                          <p:spTgt spid="374"/>
                                        </p:tgtEl>
                                        <p:attrNameLst>
                                          <p:attrName>style.visibility</p:attrName>
                                        </p:attrNameLst>
                                      </p:cBhvr>
                                      <p:to>
                                        <p:strVal val="visible"/>
                                      </p:to>
                                    </p:set>
                                    <p:animEffect transition="in" filter="fade">
                                      <p:cBhvr>
                                        <p:cTn id="54" dur="500"/>
                                        <p:tgtEl>
                                          <p:spTgt spid="374"/>
                                        </p:tgtEl>
                                      </p:cBhvr>
                                    </p:animEffect>
                                  </p:childTnLst>
                                </p:cTn>
                              </p:par>
                            </p:childTnLst>
                          </p:cTn>
                        </p:par>
                        <p:par>
                          <p:cTn id="55" fill="hold">
                            <p:stCondLst>
                              <p:cond delay="500"/>
                            </p:stCondLst>
                            <p:childTnLst>
                              <p:par>
                                <p:cTn id="56" presetID="10" presetClass="entr" fill="hold" grpId="0" nodeType="afterEffect">
                                  <p:stCondLst>
                                    <p:cond delay="0"/>
                                  </p:stCondLst>
                                  <p:iterate>
                                    <p:tmAbs val="0"/>
                                  </p:iterate>
                                  <p:childTnLst>
                                    <p:set>
                                      <p:cBhvr>
                                        <p:cTn id="57" fill="hold"/>
                                        <p:tgtEl>
                                          <p:spTgt spid="375"/>
                                        </p:tgtEl>
                                        <p:attrNameLst>
                                          <p:attrName>style.visibility</p:attrName>
                                        </p:attrNameLst>
                                      </p:cBhvr>
                                      <p:to>
                                        <p:strVal val="visible"/>
                                      </p:to>
                                    </p:set>
                                    <p:animEffect transition="in" filter="fade">
                                      <p:cBhvr>
                                        <p:cTn id="58" dur="500"/>
                                        <p:tgtEl>
                                          <p:spTgt spid="375"/>
                                        </p:tgtEl>
                                      </p:cBhvr>
                                    </p:animEffect>
                                  </p:childTnLst>
                                </p:cTn>
                              </p:par>
                            </p:childTnLst>
                          </p:cTn>
                        </p:par>
                        <p:par>
                          <p:cTn id="59" fill="hold">
                            <p:stCondLst>
                              <p:cond delay="1000"/>
                            </p:stCondLst>
                            <p:childTnLst>
                              <p:par>
                                <p:cTn id="60" presetID="22" presetClass="entr" presetSubtype="8" fill="hold" grpId="0" nodeType="afterEffect">
                                  <p:stCondLst>
                                    <p:cond delay="0"/>
                                  </p:stCondLst>
                                  <p:iterate>
                                    <p:tmAbs val="0"/>
                                  </p:iterate>
                                  <p:childTnLst>
                                    <p:set>
                                      <p:cBhvr>
                                        <p:cTn id="61" fill="hold"/>
                                        <p:tgtEl>
                                          <p:spTgt spid="378"/>
                                        </p:tgtEl>
                                        <p:attrNameLst>
                                          <p:attrName>style.visibility</p:attrName>
                                        </p:attrNameLst>
                                      </p:cBhvr>
                                      <p:to>
                                        <p:strVal val="visible"/>
                                      </p:to>
                                    </p:set>
                                    <p:animEffect transition="in" filter="wipe(left)">
                                      <p:cBhvr>
                                        <p:cTn id="62" dur="500"/>
                                        <p:tgtEl>
                                          <p:spTgt spid="378"/>
                                        </p:tgtEl>
                                      </p:cBhvr>
                                    </p:animEffect>
                                  </p:childTnLst>
                                </p:cTn>
                              </p:par>
                            </p:childTnLst>
                          </p:cTn>
                        </p:par>
                        <p:par>
                          <p:cTn id="63" fill="hold">
                            <p:stCondLst>
                              <p:cond delay="1500"/>
                            </p:stCondLst>
                            <p:childTnLst>
                              <p:par>
                                <p:cTn id="64" presetID="22" presetClass="entr" presetSubtype="8" fill="hold" grpId="0" nodeType="afterEffect">
                                  <p:stCondLst>
                                    <p:cond delay="0"/>
                                  </p:stCondLst>
                                  <p:iterate>
                                    <p:tmAbs val="0"/>
                                  </p:iterate>
                                  <p:childTnLst>
                                    <p:set>
                                      <p:cBhvr>
                                        <p:cTn id="65" fill="hold"/>
                                        <p:tgtEl>
                                          <p:spTgt spid="379"/>
                                        </p:tgtEl>
                                        <p:attrNameLst>
                                          <p:attrName>style.visibility</p:attrName>
                                        </p:attrNameLst>
                                      </p:cBhvr>
                                      <p:to>
                                        <p:strVal val="visible"/>
                                      </p:to>
                                    </p:set>
                                    <p:animEffect transition="in" filter="wipe(left)">
                                      <p:cBhvr>
                                        <p:cTn id="66" dur="500"/>
                                        <p:tgtEl>
                                          <p:spTgt spid="379"/>
                                        </p:tgtEl>
                                      </p:cBhvr>
                                    </p:animEffect>
                                  </p:childTnLst>
                                </p:cTn>
                              </p:par>
                            </p:childTnLst>
                          </p:cTn>
                        </p:par>
                        <p:par>
                          <p:cTn id="67" fill="hold">
                            <p:stCondLst>
                              <p:cond delay="2000"/>
                            </p:stCondLst>
                            <p:childTnLst>
                              <p:par>
                                <p:cTn id="68" presetID="22" presetClass="entr" presetSubtype="8" fill="hold" grpId="0" nodeType="afterEffect">
                                  <p:stCondLst>
                                    <p:cond delay="0"/>
                                  </p:stCondLst>
                                  <p:iterate>
                                    <p:tmAbs val="0"/>
                                  </p:iterate>
                                  <p:childTnLst>
                                    <p:set>
                                      <p:cBhvr>
                                        <p:cTn id="69" fill="hold"/>
                                        <p:tgtEl>
                                          <p:spTgt spid="380"/>
                                        </p:tgtEl>
                                        <p:attrNameLst>
                                          <p:attrName>style.visibility</p:attrName>
                                        </p:attrNameLst>
                                      </p:cBhvr>
                                      <p:to>
                                        <p:strVal val="visible"/>
                                      </p:to>
                                    </p:set>
                                    <p:animEffect transition="in" filter="wipe(left)">
                                      <p:cBhvr>
                                        <p:cTn id="70" dur="500"/>
                                        <p:tgtEl>
                                          <p:spTgt spid="380"/>
                                        </p:tgtEl>
                                      </p:cBhvr>
                                    </p:animEffect>
                                  </p:childTnLst>
                                </p:cTn>
                              </p:par>
                            </p:childTnLst>
                          </p:cTn>
                        </p:par>
                        <p:par>
                          <p:cTn id="71" fill="hold">
                            <p:stCondLst>
                              <p:cond delay="2500"/>
                            </p:stCondLst>
                            <p:childTnLst>
                              <p:par>
                                <p:cTn id="72" presetID="22" presetClass="entr" presetSubtype="8" fill="hold" grpId="0" nodeType="afterEffect">
                                  <p:stCondLst>
                                    <p:cond delay="0"/>
                                  </p:stCondLst>
                                  <p:iterate>
                                    <p:tmAbs val="0"/>
                                  </p:iterate>
                                  <p:childTnLst>
                                    <p:set>
                                      <p:cBhvr>
                                        <p:cTn id="73" fill="hold"/>
                                        <p:tgtEl>
                                          <p:spTgt spid="381"/>
                                        </p:tgtEl>
                                        <p:attrNameLst>
                                          <p:attrName>style.visibility</p:attrName>
                                        </p:attrNameLst>
                                      </p:cBhvr>
                                      <p:to>
                                        <p:strVal val="visible"/>
                                      </p:to>
                                    </p:set>
                                    <p:animEffect transition="in" filter="wipe(left)">
                                      <p:cBhvr>
                                        <p:cTn id="74" dur="500"/>
                                        <p:tgtEl>
                                          <p:spTgt spid="381"/>
                                        </p:tgtEl>
                                      </p:cBhvr>
                                    </p:animEffect>
                                  </p:childTnLst>
                                </p:cTn>
                              </p:par>
                            </p:childTnLst>
                          </p:cTn>
                        </p:par>
                        <p:par>
                          <p:cTn id="75" fill="hold">
                            <p:stCondLst>
                              <p:cond delay="3000"/>
                            </p:stCondLst>
                            <p:childTnLst>
                              <p:par>
                                <p:cTn id="76" presetID="22" presetClass="entr" presetSubtype="8" fill="hold" grpId="0" nodeType="afterEffect">
                                  <p:stCondLst>
                                    <p:cond delay="0"/>
                                  </p:stCondLst>
                                  <p:iterate>
                                    <p:tmAbs val="0"/>
                                  </p:iterate>
                                  <p:childTnLst>
                                    <p:set>
                                      <p:cBhvr>
                                        <p:cTn id="77" fill="hold"/>
                                        <p:tgtEl>
                                          <p:spTgt spid="382"/>
                                        </p:tgtEl>
                                        <p:attrNameLst>
                                          <p:attrName>style.visibility</p:attrName>
                                        </p:attrNameLst>
                                      </p:cBhvr>
                                      <p:to>
                                        <p:strVal val="visible"/>
                                      </p:to>
                                    </p:set>
                                    <p:animEffect transition="in" filter="wipe(left)">
                                      <p:cBhvr>
                                        <p:cTn id="78" dur="500"/>
                                        <p:tgtEl>
                                          <p:spTgt spid="382"/>
                                        </p:tgtEl>
                                      </p:cBhvr>
                                    </p:animEffect>
                                  </p:childTnLst>
                                </p:cTn>
                              </p:par>
                            </p:childTnLst>
                          </p:cTn>
                        </p:par>
                        <p:par>
                          <p:cTn id="79" fill="hold">
                            <p:stCondLst>
                              <p:cond delay="3500"/>
                            </p:stCondLst>
                            <p:childTnLst>
                              <p:par>
                                <p:cTn id="80" presetID="22" presetClass="entr" presetSubtype="8" fill="hold" grpId="0" nodeType="afterEffect">
                                  <p:stCondLst>
                                    <p:cond delay="0"/>
                                  </p:stCondLst>
                                  <p:iterate>
                                    <p:tmAbs val="0"/>
                                  </p:iterate>
                                  <p:childTnLst>
                                    <p:set>
                                      <p:cBhvr>
                                        <p:cTn id="81" fill="hold"/>
                                        <p:tgtEl>
                                          <p:spTgt spid="383"/>
                                        </p:tgtEl>
                                        <p:attrNameLst>
                                          <p:attrName>style.visibility</p:attrName>
                                        </p:attrNameLst>
                                      </p:cBhvr>
                                      <p:to>
                                        <p:strVal val="visible"/>
                                      </p:to>
                                    </p:set>
                                    <p:animEffect transition="in" filter="wipe(left)">
                                      <p:cBhvr>
                                        <p:cTn id="82" dur="500"/>
                                        <p:tgtEl>
                                          <p:spTgt spid="383"/>
                                        </p:tgtEl>
                                      </p:cBhvr>
                                    </p:animEffect>
                                  </p:childTnLst>
                                </p:cTn>
                              </p:par>
                            </p:childTnLst>
                          </p:cTn>
                        </p:par>
                        <p:par>
                          <p:cTn id="83" fill="hold">
                            <p:stCondLst>
                              <p:cond delay="4000"/>
                            </p:stCondLst>
                            <p:childTnLst>
                              <p:par>
                                <p:cTn id="84" presetID="22" presetClass="entr" presetSubtype="8" fill="hold" grpId="0" nodeType="afterEffect">
                                  <p:stCondLst>
                                    <p:cond delay="0"/>
                                  </p:stCondLst>
                                  <p:iterate>
                                    <p:tmAbs val="0"/>
                                  </p:iterate>
                                  <p:childTnLst>
                                    <p:set>
                                      <p:cBhvr>
                                        <p:cTn id="85" fill="hold"/>
                                        <p:tgtEl>
                                          <p:spTgt spid="384"/>
                                        </p:tgtEl>
                                        <p:attrNameLst>
                                          <p:attrName>style.visibility</p:attrName>
                                        </p:attrNameLst>
                                      </p:cBhvr>
                                      <p:to>
                                        <p:strVal val="visible"/>
                                      </p:to>
                                    </p:set>
                                    <p:animEffect transition="in" filter="wipe(left)">
                                      <p:cBhvr>
                                        <p:cTn id="86" dur="500"/>
                                        <p:tgtEl>
                                          <p:spTgt spid="384"/>
                                        </p:tgtEl>
                                      </p:cBhvr>
                                    </p:animEffect>
                                  </p:childTnLst>
                                </p:cTn>
                              </p:par>
                            </p:childTnLst>
                          </p:cTn>
                        </p:par>
                        <p:par>
                          <p:cTn id="87" fill="hold">
                            <p:stCondLst>
                              <p:cond delay="4500"/>
                            </p:stCondLst>
                            <p:childTnLst>
                              <p:par>
                                <p:cTn id="88" presetID="22" presetClass="entr" presetSubtype="8" fill="hold" grpId="0" nodeType="afterEffect">
                                  <p:stCondLst>
                                    <p:cond delay="0"/>
                                  </p:stCondLst>
                                  <p:iterate>
                                    <p:tmAbs val="0"/>
                                  </p:iterate>
                                  <p:childTnLst>
                                    <p:set>
                                      <p:cBhvr>
                                        <p:cTn id="89" fill="hold"/>
                                        <p:tgtEl>
                                          <p:spTgt spid="385"/>
                                        </p:tgtEl>
                                        <p:attrNameLst>
                                          <p:attrName>style.visibility</p:attrName>
                                        </p:attrNameLst>
                                      </p:cBhvr>
                                      <p:to>
                                        <p:strVal val="visible"/>
                                      </p:to>
                                    </p:set>
                                    <p:animEffect transition="in" filter="wipe(left)">
                                      <p:cBhvr>
                                        <p:cTn id="90" dur="500"/>
                                        <p:tgtEl>
                                          <p:spTgt spid="385"/>
                                        </p:tgtEl>
                                      </p:cBhvr>
                                    </p:animEffect>
                                  </p:childTnLst>
                                </p:cTn>
                              </p:par>
                            </p:childTnLst>
                          </p:cTn>
                        </p:par>
                        <p:par>
                          <p:cTn id="91" fill="hold">
                            <p:stCondLst>
                              <p:cond delay="5000"/>
                            </p:stCondLst>
                            <p:childTnLst>
                              <p:par>
                                <p:cTn id="92" presetID="22" presetClass="entr" presetSubtype="8" fill="hold" grpId="0" nodeType="afterEffect">
                                  <p:stCondLst>
                                    <p:cond delay="0"/>
                                  </p:stCondLst>
                                  <p:iterate>
                                    <p:tmAbs val="0"/>
                                  </p:iterate>
                                  <p:childTnLst>
                                    <p:set>
                                      <p:cBhvr>
                                        <p:cTn id="93" fill="hold"/>
                                        <p:tgtEl>
                                          <p:spTgt spid="386"/>
                                        </p:tgtEl>
                                        <p:attrNameLst>
                                          <p:attrName>style.visibility</p:attrName>
                                        </p:attrNameLst>
                                      </p:cBhvr>
                                      <p:to>
                                        <p:strVal val="visible"/>
                                      </p:to>
                                    </p:set>
                                    <p:animEffect transition="in" filter="wipe(left)">
                                      <p:cBhvr>
                                        <p:cTn id="94" dur="500"/>
                                        <p:tgtEl>
                                          <p:spTgt spid="386"/>
                                        </p:tgtEl>
                                      </p:cBhvr>
                                    </p:animEffect>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iterate>
                                    <p:tmAbs val="0"/>
                                  </p:iterate>
                                  <p:childTnLst>
                                    <p:set>
                                      <p:cBhvr>
                                        <p:cTn id="98" fill="hold"/>
                                        <p:tgtEl>
                                          <p:spTgt spid="388"/>
                                        </p:tgtEl>
                                        <p:attrNameLst>
                                          <p:attrName>style.visibility</p:attrName>
                                        </p:attrNameLst>
                                      </p:cBhvr>
                                      <p:to>
                                        <p:strVal val="visible"/>
                                      </p:to>
                                    </p:set>
                                    <p:anim calcmode="lin" valueType="num">
                                      <p:cBhvr>
                                        <p:cTn id="99" dur="1000" fill="hold"/>
                                        <p:tgtEl>
                                          <p:spTgt spid="388"/>
                                        </p:tgtEl>
                                        <p:attrNameLst>
                                          <p:attrName>ppt_x</p:attrName>
                                        </p:attrNameLst>
                                      </p:cBhvr>
                                      <p:tavLst>
                                        <p:tav tm="0">
                                          <p:val>
                                            <p:strVal val="#ppt_x"/>
                                          </p:val>
                                        </p:tav>
                                        <p:tav tm="100000">
                                          <p:val>
                                            <p:strVal val="#ppt_x"/>
                                          </p:val>
                                        </p:tav>
                                      </p:tavLst>
                                    </p:anim>
                                    <p:anim calcmode="lin" valueType="num">
                                      <p:cBhvr>
                                        <p:cTn id="100" dur="1000" fill="hold"/>
                                        <p:tgtEl>
                                          <p:spTgt spid="388"/>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iterate>
                                    <p:tmAbs val="0"/>
                                  </p:iterate>
                                  <p:childTnLst>
                                    <p:set>
                                      <p:cBhvr>
                                        <p:cTn id="104" fill="hold"/>
                                        <p:tgtEl>
                                          <p:spTgt spid="389"/>
                                        </p:tgtEl>
                                        <p:attrNameLst>
                                          <p:attrName>style.visibility</p:attrName>
                                        </p:attrNameLst>
                                      </p:cBhvr>
                                      <p:to>
                                        <p:strVal val="visible"/>
                                      </p:to>
                                    </p:set>
                                    <p:anim calcmode="lin" valueType="num">
                                      <p:cBhvr>
                                        <p:cTn id="105" dur="1000" fill="hold"/>
                                        <p:tgtEl>
                                          <p:spTgt spid="389"/>
                                        </p:tgtEl>
                                        <p:attrNameLst>
                                          <p:attrName>ppt_x</p:attrName>
                                        </p:attrNameLst>
                                      </p:cBhvr>
                                      <p:tavLst>
                                        <p:tav tm="0">
                                          <p:val>
                                            <p:strVal val="#ppt_x"/>
                                          </p:val>
                                        </p:tav>
                                        <p:tav tm="100000">
                                          <p:val>
                                            <p:strVal val="#ppt_x"/>
                                          </p:val>
                                        </p:tav>
                                      </p:tavLst>
                                    </p:anim>
                                    <p:anim calcmode="lin" valueType="num">
                                      <p:cBhvr>
                                        <p:cTn id="106" dur="1000" fill="hold"/>
                                        <p:tgtEl>
                                          <p:spTgt spid="389"/>
                                        </p:tgtEl>
                                        <p:attrNameLst>
                                          <p:attrName>ppt_y</p:attrName>
                                        </p:attrNameLst>
                                      </p:cBhvr>
                                      <p:tavLst>
                                        <p:tav tm="0">
                                          <p:val>
                                            <p:strVal val="1+#ppt_h/2"/>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 presetClass="entr" presetSubtype="4" fill="hold" grpId="0" nodeType="clickEffect">
                                  <p:stCondLst>
                                    <p:cond delay="0"/>
                                  </p:stCondLst>
                                  <p:iterate>
                                    <p:tmAbs val="0"/>
                                  </p:iterate>
                                  <p:childTnLst>
                                    <p:set>
                                      <p:cBhvr>
                                        <p:cTn id="110" fill="hold"/>
                                        <p:tgtEl>
                                          <p:spTgt spid="390"/>
                                        </p:tgtEl>
                                        <p:attrNameLst>
                                          <p:attrName>style.visibility</p:attrName>
                                        </p:attrNameLst>
                                      </p:cBhvr>
                                      <p:to>
                                        <p:strVal val="visible"/>
                                      </p:to>
                                    </p:set>
                                    <p:anim calcmode="lin" valueType="num">
                                      <p:cBhvr>
                                        <p:cTn id="111" dur="1000" fill="hold"/>
                                        <p:tgtEl>
                                          <p:spTgt spid="390"/>
                                        </p:tgtEl>
                                        <p:attrNameLst>
                                          <p:attrName>ppt_x</p:attrName>
                                        </p:attrNameLst>
                                      </p:cBhvr>
                                      <p:tavLst>
                                        <p:tav tm="0">
                                          <p:val>
                                            <p:strVal val="#ppt_x"/>
                                          </p:val>
                                        </p:tav>
                                        <p:tav tm="100000">
                                          <p:val>
                                            <p:strVal val="#ppt_x"/>
                                          </p:val>
                                        </p:tav>
                                      </p:tavLst>
                                    </p:anim>
                                    <p:anim calcmode="lin" valueType="num">
                                      <p:cBhvr>
                                        <p:cTn id="112" dur="1000" fill="hold"/>
                                        <p:tgtEl>
                                          <p:spTgt spid="3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 grpId="0" animBg="1" advAuto="0"/>
      <p:bldP spid="366" grpId="0" animBg="1" advAuto="0"/>
      <p:bldP spid="367" grpId="0" animBg="1" advAuto="0"/>
      <p:bldP spid="368" grpId="0" animBg="1" advAuto="0"/>
      <p:bldP spid="369" grpId="0" animBg="1" advAuto="0"/>
      <p:bldP spid="370" grpId="0" animBg="1" advAuto="0"/>
      <p:bldP spid="371" grpId="0" animBg="1" advAuto="0"/>
      <p:bldP spid="372" grpId="0" animBg="1" advAuto="0"/>
      <p:bldP spid="373" grpId="0" animBg="1" advAuto="0"/>
      <p:bldP spid="374" grpId="0" animBg="1" advAuto="0"/>
      <p:bldP spid="375" grpId="0" animBg="1" advAuto="0"/>
      <p:bldP spid="376" grpId="0" animBg="1" advAuto="0"/>
      <p:bldP spid="377" grpId="0" animBg="1" advAuto="0"/>
      <p:bldP spid="378" grpId="0" animBg="1" advAuto="0"/>
      <p:bldP spid="379" grpId="0" animBg="1" advAuto="0"/>
      <p:bldP spid="380" grpId="0" animBg="1" advAuto="0"/>
      <p:bldP spid="381" grpId="0" animBg="1" advAuto="0"/>
      <p:bldP spid="382" grpId="0" animBg="1" advAuto="0"/>
      <p:bldP spid="383" grpId="0" animBg="1" advAuto="0"/>
      <p:bldP spid="384" grpId="0" animBg="1" advAuto="0"/>
      <p:bldP spid="385" grpId="0" animBg="1" advAuto="0"/>
      <p:bldP spid="386" grpId="0" animBg="1" advAuto="0"/>
      <p:bldP spid="388" grpId="0" animBg="1" advAuto="0"/>
      <p:bldP spid="389" grpId="0" animBg="1" advAuto="0"/>
      <p:bldP spid="390" grpId="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 name="Google Shape;300;p7"/>
          <p:cNvSpPr txBox="1"/>
          <p:nvPr/>
        </p:nvSpPr>
        <p:spPr>
          <a:xfrm>
            <a:off x="2730044" y="1919064"/>
            <a:ext cx="6731911" cy="1426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79999" tIns="179999" rIns="179999" bIns="179999" anchor="ctr">
            <a:spAutoFit/>
          </a:bodyPr>
          <a:lstStyle>
            <a:lvl1pPr algn="ctr">
              <a:lnSpc>
                <a:spcPct val="110000"/>
              </a:lnSpc>
              <a:spcBef>
                <a:spcPts val="700"/>
              </a:spcBef>
              <a:defRPr sz="3200">
                <a:solidFill>
                  <a:srgbClr val="FFFFFF"/>
                </a:solidFill>
                <a:latin typeface="Source Sans Pro Bold"/>
                <a:ea typeface="Source Sans Pro Bold"/>
                <a:cs typeface="Source Sans Pro Bold"/>
                <a:sym typeface="Source Sans Pro Bold"/>
              </a:defRPr>
            </a:lvl1pPr>
          </a:lstStyle>
          <a:p>
            <a:r>
              <a:rPr b="1" dirty="0"/>
              <a:t>3. When do we use active case finding &amp; contact tracing?</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 name="Content Placeholder 2"/>
          <p:cNvSpPr txBox="1">
            <a:spLocks noGrp="1"/>
          </p:cNvSpPr>
          <p:nvPr>
            <p:ph type="body" idx="1"/>
          </p:nvPr>
        </p:nvSpPr>
        <p:spPr>
          <a:xfrm>
            <a:off x="1984916" y="1509048"/>
            <a:ext cx="8222168" cy="3839905"/>
          </a:xfrm>
          <a:prstGeom prst="rect">
            <a:avLst/>
          </a:prstGeom>
        </p:spPr>
        <p:txBody>
          <a:bodyPr>
            <a:normAutofit lnSpcReduction="10000"/>
          </a:bodyPr>
          <a:lstStyle/>
          <a:p>
            <a:pPr marL="0" indent="0">
              <a:buSzTx/>
              <a:buNone/>
              <a:defRPr sz="2400"/>
            </a:pPr>
            <a:r>
              <a:rPr b="1" dirty="0">
                <a:solidFill>
                  <a:srgbClr val="C00000"/>
                </a:solidFill>
                <a:latin typeface="Source Sans Pro Bold"/>
              </a:rPr>
              <a:t>Communicable diseases can be controlled by contact tracing if: </a:t>
            </a:r>
          </a:p>
          <a:p>
            <a:pPr marL="0" indent="0">
              <a:buSzTx/>
              <a:buNone/>
              <a:defRPr sz="2400"/>
            </a:pPr>
            <a:endParaRPr dirty="0"/>
          </a:p>
          <a:p>
            <a:pPr marL="254000" indent="-254000">
              <a:buClr>
                <a:srgbClr val="65A000"/>
              </a:buClr>
              <a:defRPr sz="2400"/>
            </a:pPr>
            <a:r>
              <a:rPr dirty="0"/>
              <a:t>The disease is symptomatic; i.e., sufficiently large fraction of cases develops symptoms </a:t>
            </a:r>
          </a:p>
          <a:p>
            <a:pPr marL="254000" indent="-254000">
              <a:buClr>
                <a:srgbClr val="65A000"/>
              </a:buClr>
              <a:defRPr sz="2400"/>
            </a:pPr>
            <a:r>
              <a:rPr dirty="0"/>
              <a:t> Contacts can be identifiable and traceable</a:t>
            </a:r>
          </a:p>
          <a:p>
            <a:pPr marL="254000" indent="-254000">
              <a:buClr>
                <a:srgbClr val="65A000"/>
              </a:buClr>
              <a:defRPr sz="2400"/>
            </a:pPr>
            <a:r>
              <a:rPr dirty="0"/>
              <a:t>The disease spreads slowly enough to allow contact tracing to catch up for example the COVID-19 CT based on transmission scenario (next slide)</a:t>
            </a:r>
          </a:p>
          <a:p>
            <a:pPr marL="254000" indent="-254000">
              <a:buClr>
                <a:srgbClr val="65A000"/>
              </a:buClr>
              <a:defRPr sz="2400"/>
            </a:pPr>
            <a:r>
              <a:rPr dirty="0"/>
              <a:t>There are diagnostic tests that can readily identify symptomatic and asymptomatic persons.</a:t>
            </a:r>
          </a:p>
        </p:txBody>
      </p:sp>
      <p:sp>
        <p:nvSpPr>
          <p:cNvPr id="399" name="Title 1"/>
          <p:cNvSpPr txBox="1">
            <a:spLocks noGrp="1"/>
          </p:cNvSpPr>
          <p:nvPr>
            <p:ph type="title" idx="4294967295"/>
          </p:nvPr>
        </p:nvSpPr>
        <p:spPr>
          <a:xfrm>
            <a:off x="138044" y="83838"/>
            <a:ext cx="7285094" cy="646114"/>
          </a:xfrm>
          <a:prstGeom prst="rect">
            <a:avLst/>
          </a:prstGeom>
        </p:spPr>
        <p:txBody>
          <a:bodyPr/>
          <a:lstStyle/>
          <a:p>
            <a:r>
              <a:rPr b="1" dirty="0"/>
              <a:t>When to implement contact tracing?</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 name="Google Shape;300;p7"/>
          <p:cNvSpPr txBox="1">
            <a:spLocks noGrp="1"/>
          </p:cNvSpPr>
          <p:nvPr>
            <p:ph type="body" sz="quarter" idx="1"/>
          </p:nvPr>
        </p:nvSpPr>
        <p:spPr>
          <a:xfrm>
            <a:off x="2304491" y="1864311"/>
            <a:ext cx="7583018" cy="1564689"/>
          </a:xfrm>
          <a:prstGeom prst="rect">
            <a:avLst/>
          </a:prstGeom>
        </p:spPr>
        <p:txBody>
          <a:bodyPr lIns="179999" tIns="179999" rIns="179999" bIns="179999"/>
          <a:lstStyle>
            <a:lvl1pPr>
              <a:lnSpc>
                <a:spcPct val="110000"/>
              </a:lnSpc>
            </a:lvl1pPr>
          </a:lstStyle>
          <a:p>
            <a:r>
              <a:rPr b="1" dirty="0"/>
              <a:t>4. How do we perform active case finding &amp; contact tracing?</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Content Placeholder 8"/>
          <p:cNvSpPr txBox="1">
            <a:spLocks noGrp="1"/>
          </p:cNvSpPr>
          <p:nvPr>
            <p:ph type="body" idx="1"/>
          </p:nvPr>
        </p:nvSpPr>
        <p:spPr>
          <a:xfrm>
            <a:off x="1846671" y="717859"/>
            <a:ext cx="8498658" cy="5545740"/>
          </a:xfrm>
          <a:prstGeom prst="rect">
            <a:avLst/>
          </a:prstGeom>
        </p:spPr>
        <p:txBody>
          <a:bodyPr lIns="0" tIns="0" rIns="0" bIns="0">
            <a:normAutofit lnSpcReduction="10000"/>
          </a:bodyPr>
          <a:lstStyle/>
          <a:p>
            <a:pPr marL="0" indent="0" defTabSz="271962">
              <a:lnSpc>
                <a:spcPct val="100000"/>
              </a:lnSpc>
              <a:spcBef>
                <a:spcPts val="0"/>
              </a:spcBef>
              <a:buSzTx/>
              <a:buNone/>
              <a:defRPr sz="2256"/>
            </a:pPr>
            <a:r>
              <a:rPr sz="2400" b="1" dirty="0">
                <a:solidFill>
                  <a:srgbClr val="C00000"/>
                </a:solidFill>
                <a:latin typeface="Source Sans Pro Bold"/>
              </a:rPr>
              <a:t>Case finding can be done in various ways:</a:t>
            </a:r>
          </a:p>
          <a:p>
            <a:pPr marL="67991" indent="-67991" defTabSz="271962">
              <a:lnSpc>
                <a:spcPct val="100000"/>
              </a:lnSpc>
              <a:spcBef>
                <a:spcPts val="0"/>
              </a:spcBef>
              <a:defRPr sz="2256"/>
            </a:pPr>
            <a:endParaRPr dirty="0"/>
          </a:p>
          <a:p>
            <a:pPr marL="0" indent="0" defTabSz="271962">
              <a:lnSpc>
                <a:spcPct val="100000"/>
              </a:lnSpc>
              <a:spcBef>
                <a:spcPts val="0"/>
              </a:spcBef>
              <a:buSzTx/>
              <a:buNone/>
              <a:defRPr sz="2256"/>
            </a:pPr>
            <a:r>
              <a:rPr sz="2400" dirty="0">
                <a:solidFill>
                  <a:srgbClr val="65A000"/>
                </a:solidFill>
                <a:latin typeface="Source Sans Pro Bold"/>
              </a:rPr>
              <a:t>Active case finding:</a:t>
            </a:r>
          </a:p>
          <a:p>
            <a:pPr marL="238759" indent="-238759" defTabSz="271962">
              <a:lnSpc>
                <a:spcPct val="100000"/>
              </a:lnSpc>
              <a:spcBef>
                <a:spcPts val="0"/>
              </a:spcBef>
              <a:defRPr sz="2256"/>
            </a:pPr>
            <a:r>
              <a:rPr sz="2400" dirty="0"/>
              <a:t>Interviews with known cases to identify contacts</a:t>
            </a:r>
          </a:p>
          <a:p>
            <a:pPr marL="238759" indent="-238759" defTabSz="271962">
              <a:lnSpc>
                <a:spcPct val="100000"/>
              </a:lnSpc>
              <a:spcBef>
                <a:spcPts val="0"/>
              </a:spcBef>
              <a:defRPr sz="2256"/>
            </a:pPr>
            <a:r>
              <a:rPr sz="2400" dirty="0"/>
              <a:t>House-to-house searches</a:t>
            </a:r>
          </a:p>
          <a:p>
            <a:pPr marL="238759" indent="-238759" defTabSz="271962">
              <a:lnSpc>
                <a:spcPct val="100000"/>
              </a:lnSpc>
              <a:spcBef>
                <a:spcPts val="0"/>
              </a:spcBef>
              <a:defRPr sz="2256"/>
            </a:pPr>
            <a:r>
              <a:rPr sz="2400" dirty="0"/>
              <a:t>Visits to health care facilities, private practitioners, traditional healers, pharmacies, laboratories</a:t>
            </a:r>
          </a:p>
          <a:p>
            <a:pPr marL="238759" indent="-238759" defTabSz="271962">
              <a:lnSpc>
                <a:spcPct val="100000"/>
              </a:lnSpc>
              <a:spcBef>
                <a:spcPts val="0"/>
              </a:spcBef>
              <a:defRPr sz="2256"/>
            </a:pPr>
            <a:r>
              <a:rPr sz="2400" dirty="0"/>
              <a:t>Systematic case finding in closed settings such as residential facilities</a:t>
            </a:r>
          </a:p>
          <a:p>
            <a:pPr marL="67991" indent="-67991" defTabSz="271962">
              <a:lnSpc>
                <a:spcPct val="100000"/>
              </a:lnSpc>
              <a:spcBef>
                <a:spcPts val="0"/>
              </a:spcBef>
              <a:defRPr sz="2256"/>
            </a:pPr>
            <a:endParaRPr sz="2400" dirty="0"/>
          </a:p>
          <a:p>
            <a:pPr marL="0" indent="0" defTabSz="271962">
              <a:lnSpc>
                <a:spcPct val="100000"/>
              </a:lnSpc>
              <a:spcBef>
                <a:spcPts val="0"/>
              </a:spcBef>
              <a:buSzTx/>
              <a:buNone/>
              <a:defRPr sz="2256"/>
            </a:pPr>
            <a:r>
              <a:rPr sz="2400" b="1" dirty="0">
                <a:solidFill>
                  <a:srgbClr val="65A000"/>
                </a:solidFill>
              </a:rPr>
              <a:t>Passive case finding:</a:t>
            </a:r>
          </a:p>
          <a:p>
            <a:pPr marL="238759" indent="-238759" defTabSz="271962">
              <a:lnSpc>
                <a:spcPct val="100000"/>
              </a:lnSpc>
              <a:spcBef>
                <a:spcPts val="0"/>
              </a:spcBef>
              <a:defRPr sz="2256"/>
            </a:pPr>
            <a:r>
              <a:rPr sz="2400" dirty="0"/>
              <a:t>Routine surveillance or enhanced surveillance</a:t>
            </a:r>
          </a:p>
          <a:p>
            <a:pPr marL="238759" indent="-238759" defTabSz="271962">
              <a:lnSpc>
                <a:spcPct val="100000"/>
              </a:lnSpc>
              <a:spcBef>
                <a:spcPts val="0"/>
              </a:spcBef>
              <a:defRPr sz="2256"/>
            </a:pPr>
            <a:r>
              <a:rPr sz="2400" dirty="0"/>
              <a:t>Rumor hotlines</a:t>
            </a:r>
          </a:p>
          <a:p>
            <a:pPr marL="238759" indent="-238759" defTabSz="271962">
              <a:lnSpc>
                <a:spcPct val="100000"/>
              </a:lnSpc>
              <a:spcBef>
                <a:spcPts val="0"/>
              </a:spcBef>
              <a:defRPr sz="2256"/>
            </a:pPr>
            <a:r>
              <a:rPr sz="2400" dirty="0"/>
              <a:t>Public information messages in the affected communities</a:t>
            </a:r>
          </a:p>
          <a:p>
            <a:pPr marL="238759" indent="-238759" defTabSz="271962">
              <a:lnSpc>
                <a:spcPct val="100000"/>
              </a:lnSpc>
              <a:spcBef>
                <a:spcPts val="0"/>
              </a:spcBef>
              <a:defRPr sz="2256"/>
            </a:pPr>
            <a:r>
              <a:rPr sz="2400" dirty="0"/>
              <a:t>Engaging community leaders/ community volunteers/ community health workers</a:t>
            </a:r>
          </a:p>
        </p:txBody>
      </p:sp>
      <p:sp>
        <p:nvSpPr>
          <p:cNvPr id="4" name="Title 4">
            <a:extLst>
              <a:ext uri="{FF2B5EF4-FFF2-40B4-BE49-F238E27FC236}">
                <a16:creationId xmlns:a16="http://schemas.microsoft.com/office/drawing/2014/main" id="{B9583088-8A48-78E9-764E-266EDFF99C6D}"/>
              </a:ext>
            </a:extLst>
          </p:cNvPr>
          <p:cNvSpPr txBox="1">
            <a:spLocks/>
          </p:cNvSpPr>
          <p:nvPr/>
        </p:nvSpPr>
        <p:spPr>
          <a:xfrm>
            <a:off x="192379" y="71746"/>
            <a:ext cx="4333666"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sz="3200" b="1" dirty="0"/>
              <a:t>Case finding</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 name="Title 4"/>
          <p:cNvSpPr txBox="1">
            <a:spLocks noGrp="1"/>
          </p:cNvSpPr>
          <p:nvPr>
            <p:ph type="title" idx="4294967295"/>
          </p:nvPr>
        </p:nvSpPr>
        <p:spPr>
          <a:xfrm>
            <a:off x="200330" y="0"/>
            <a:ext cx="5771099" cy="646113"/>
          </a:xfrm>
          <a:prstGeom prst="rect">
            <a:avLst/>
          </a:prstGeom>
        </p:spPr>
        <p:txBody>
          <a:bodyPr>
            <a:normAutofit/>
          </a:bodyPr>
          <a:lstStyle>
            <a:lvl1pPr defTabSz="277749">
              <a:defRPr sz="3072"/>
            </a:lvl1pPr>
          </a:lstStyle>
          <a:p>
            <a:r>
              <a:rPr sz="3200" b="1" dirty="0"/>
              <a:t>Case investigation: steps</a:t>
            </a:r>
          </a:p>
        </p:txBody>
      </p:sp>
      <p:pic>
        <p:nvPicPr>
          <p:cNvPr id="410" name="Image" descr="Image"/>
          <p:cNvPicPr>
            <a:picLocks noChangeAspect="1"/>
          </p:cNvPicPr>
          <p:nvPr/>
        </p:nvPicPr>
        <p:blipFill>
          <a:blip r:embed="rId3"/>
          <a:stretch>
            <a:fillRect/>
          </a:stretch>
        </p:blipFill>
        <p:spPr>
          <a:xfrm>
            <a:off x="762000" y="1270000"/>
            <a:ext cx="10668000" cy="4318000"/>
          </a:xfrm>
          <a:prstGeom prst="rect">
            <a:avLst/>
          </a:prstGeom>
          <a:ln w="12700">
            <a:miter lim="400000"/>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 name="Rectangle 3"/>
          <p:cNvSpPr txBox="1"/>
          <p:nvPr/>
        </p:nvSpPr>
        <p:spPr>
          <a:xfrm>
            <a:off x="2630264" y="1030224"/>
            <a:ext cx="6931473" cy="47975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marL="312039" indent="-312039" defTabSz="832104">
              <a:spcBef>
                <a:spcPts val="1000"/>
              </a:spcBef>
              <a:buClr>
                <a:schemeClr val="accent3"/>
              </a:buClr>
              <a:buSzPct val="100000"/>
              <a:buFont typeface="Arial"/>
              <a:buChar char="•"/>
              <a:defRPr sz="2184">
                <a:latin typeface="+mj-lt"/>
                <a:ea typeface="+mj-ea"/>
                <a:cs typeface="+mj-cs"/>
                <a:sym typeface="Source Sans Pro Regular"/>
              </a:defRPr>
            </a:pPr>
            <a:r>
              <a:rPr sz="2400" dirty="0"/>
              <a:t>Clinical criteria</a:t>
            </a:r>
            <a:endParaRPr sz="2400" dirty="0">
              <a:solidFill>
                <a:srgbClr val="10253F"/>
              </a:solidFill>
              <a:latin typeface="Arial"/>
              <a:ea typeface="Arial"/>
              <a:cs typeface="Arial"/>
              <a:sym typeface="Arial"/>
            </a:endParaRPr>
          </a:p>
          <a:p>
            <a:pPr marL="676084" lvl="1" indent="-260032" defTabSz="832104">
              <a:spcBef>
                <a:spcPts val="500"/>
              </a:spcBef>
              <a:buClr>
                <a:schemeClr val="accent3"/>
              </a:buClr>
              <a:buSzPct val="100000"/>
              <a:buFont typeface="Arial"/>
              <a:buChar char="–"/>
              <a:defRPr sz="2184">
                <a:latin typeface="+mj-lt"/>
                <a:ea typeface="+mj-ea"/>
                <a:cs typeface="+mj-cs"/>
                <a:sym typeface="Source Sans Pro Regular"/>
              </a:defRPr>
            </a:pPr>
            <a:r>
              <a:rPr sz="2400" dirty="0"/>
              <a:t>Characteristic symptoms and clinical signs</a:t>
            </a:r>
            <a:endParaRPr sz="2400" dirty="0">
              <a:solidFill>
                <a:srgbClr val="10253F"/>
              </a:solidFill>
              <a:latin typeface="Arial"/>
              <a:ea typeface="Arial"/>
              <a:cs typeface="Arial"/>
              <a:sym typeface="Arial"/>
            </a:endParaRPr>
          </a:p>
          <a:p>
            <a:pPr marL="676084" lvl="1" indent="-260032" defTabSz="832104">
              <a:spcBef>
                <a:spcPts val="500"/>
              </a:spcBef>
              <a:buClr>
                <a:schemeClr val="accent3"/>
              </a:buClr>
              <a:buSzPct val="100000"/>
              <a:buFont typeface="Arial"/>
              <a:buChar char="–"/>
              <a:defRPr sz="2184">
                <a:latin typeface="+mj-lt"/>
                <a:ea typeface="+mj-ea"/>
                <a:cs typeface="+mj-cs"/>
                <a:sym typeface="Source Sans Pro Regular"/>
              </a:defRPr>
            </a:pPr>
            <a:r>
              <a:rPr sz="2400" dirty="0"/>
              <a:t>Laboratory data</a:t>
            </a:r>
            <a:endParaRPr sz="2400" dirty="0">
              <a:solidFill>
                <a:srgbClr val="10253F"/>
              </a:solidFill>
              <a:latin typeface="Arial"/>
              <a:ea typeface="Arial"/>
              <a:cs typeface="Arial"/>
              <a:sym typeface="Arial"/>
            </a:endParaRPr>
          </a:p>
          <a:p>
            <a:pPr marL="312039" indent="-312039" defTabSz="832104">
              <a:spcBef>
                <a:spcPts val="1000"/>
              </a:spcBef>
              <a:buClr>
                <a:schemeClr val="accent3"/>
              </a:buClr>
              <a:buSzPct val="100000"/>
              <a:buFont typeface="Arial"/>
              <a:buChar char="•"/>
              <a:defRPr sz="2184">
                <a:latin typeface="+mj-lt"/>
                <a:ea typeface="+mj-ea"/>
                <a:cs typeface="+mj-cs"/>
                <a:sym typeface="Source Sans Pro Regular"/>
              </a:defRPr>
            </a:pPr>
            <a:r>
              <a:rPr sz="2400" dirty="0"/>
              <a:t>Epidemiologic criteria (especially for outbreaks)</a:t>
            </a:r>
          </a:p>
          <a:p>
            <a:pPr marL="676084" lvl="1" indent="-260032" defTabSz="832104">
              <a:spcBef>
                <a:spcPts val="500"/>
              </a:spcBef>
              <a:buClr>
                <a:schemeClr val="accent3"/>
              </a:buClr>
              <a:buSzPct val="100000"/>
              <a:buFont typeface="Arial"/>
              <a:buChar char="–"/>
              <a:defRPr sz="2184">
                <a:latin typeface="+mj-lt"/>
                <a:ea typeface="+mj-ea"/>
                <a:cs typeface="+mj-cs"/>
                <a:sym typeface="Source Sans Pro Regular"/>
              </a:defRPr>
            </a:pPr>
            <a:r>
              <a:rPr sz="2400" dirty="0"/>
              <a:t>Time</a:t>
            </a:r>
            <a:endParaRPr sz="2400" dirty="0">
              <a:solidFill>
                <a:srgbClr val="10253F"/>
              </a:solidFill>
              <a:latin typeface="Arial"/>
              <a:ea typeface="Arial"/>
              <a:cs typeface="Arial"/>
              <a:sym typeface="Arial"/>
            </a:endParaRPr>
          </a:p>
          <a:p>
            <a:pPr marL="676084" lvl="1" indent="-260032" defTabSz="832104">
              <a:spcBef>
                <a:spcPts val="500"/>
              </a:spcBef>
              <a:buClr>
                <a:schemeClr val="accent3"/>
              </a:buClr>
              <a:buSzPct val="100000"/>
              <a:buFont typeface="Arial"/>
              <a:buChar char="–"/>
              <a:defRPr sz="2184">
                <a:latin typeface="+mj-lt"/>
                <a:ea typeface="+mj-ea"/>
                <a:cs typeface="+mj-cs"/>
                <a:sym typeface="Source Sans Pro Regular"/>
              </a:defRPr>
            </a:pPr>
            <a:r>
              <a:rPr sz="2400" dirty="0"/>
              <a:t>Place </a:t>
            </a:r>
          </a:p>
          <a:p>
            <a:pPr marL="676084" lvl="1" indent="-260032" defTabSz="832104">
              <a:spcBef>
                <a:spcPts val="500"/>
              </a:spcBef>
              <a:buClr>
                <a:schemeClr val="accent3"/>
              </a:buClr>
              <a:buSzPct val="100000"/>
              <a:buFont typeface="Arial"/>
              <a:buChar char="–"/>
              <a:defRPr sz="2184">
                <a:latin typeface="+mj-lt"/>
                <a:ea typeface="+mj-ea"/>
                <a:cs typeface="+mj-cs"/>
                <a:sym typeface="Source Sans Pro Regular"/>
              </a:defRPr>
            </a:pPr>
            <a:r>
              <a:rPr sz="2400" dirty="0"/>
              <a:t>Person (epidemiologic link, otherwise uncommon)</a:t>
            </a:r>
            <a:endParaRPr sz="2400" dirty="0">
              <a:solidFill>
                <a:srgbClr val="10253F"/>
              </a:solidFill>
              <a:latin typeface="Arial"/>
              <a:ea typeface="Arial"/>
              <a:cs typeface="Arial"/>
              <a:sym typeface="Arial"/>
            </a:endParaRPr>
          </a:p>
          <a:p>
            <a:pPr marL="312039" indent="-312039" defTabSz="832104">
              <a:spcBef>
                <a:spcPts val="500"/>
              </a:spcBef>
              <a:buClr>
                <a:schemeClr val="accent3"/>
              </a:buClr>
              <a:buSzPct val="100000"/>
              <a:buFont typeface="Arial"/>
              <a:buChar char="•"/>
              <a:defRPr sz="2184">
                <a:latin typeface="+mj-lt"/>
                <a:ea typeface="+mj-ea"/>
                <a:cs typeface="+mj-cs"/>
                <a:sym typeface="Source Sans Pro Regular"/>
              </a:defRPr>
            </a:pPr>
            <a:r>
              <a:rPr sz="2400" dirty="0"/>
              <a:t>Criteria must be as OBJECTIVE as possible</a:t>
            </a:r>
            <a:endParaRPr sz="2400" dirty="0">
              <a:solidFill>
                <a:srgbClr val="10253F"/>
              </a:solidFill>
              <a:latin typeface="Arial"/>
              <a:ea typeface="Arial"/>
              <a:cs typeface="Arial"/>
              <a:sym typeface="Arial"/>
            </a:endParaRPr>
          </a:p>
          <a:p>
            <a:pPr marL="312039" indent="-312039" defTabSz="832104">
              <a:spcBef>
                <a:spcPts val="500"/>
              </a:spcBef>
              <a:buClr>
                <a:schemeClr val="accent3"/>
              </a:buClr>
              <a:buSzPct val="100000"/>
              <a:buFont typeface="Arial"/>
              <a:buChar char="•"/>
              <a:defRPr sz="2184">
                <a:latin typeface="+mj-lt"/>
                <a:ea typeface="+mj-ea"/>
                <a:cs typeface="+mj-cs"/>
                <a:sym typeface="Source Sans Pro Regular"/>
              </a:defRPr>
            </a:pPr>
            <a:r>
              <a:rPr sz="2400" dirty="0"/>
              <a:t>Should NOT include the suspected exposure</a:t>
            </a:r>
            <a:endParaRPr sz="2400" dirty="0">
              <a:solidFill>
                <a:srgbClr val="10253F"/>
              </a:solidFill>
              <a:latin typeface="Arial"/>
              <a:ea typeface="Arial"/>
              <a:cs typeface="Arial"/>
              <a:sym typeface="Arial"/>
            </a:endParaRPr>
          </a:p>
          <a:p>
            <a:pPr marL="312039" indent="-312039" defTabSz="832104">
              <a:spcBef>
                <a:spcPts val="500"/>
              </a:spcBef>
              <a:buClr>
                <a:schemeClr val="accent3"/>
              </a:buClr>
              <a:buSzPct val="100000"/>
              <a:buFont typeface="Arial"/>
              <a:buChar char="•"/>
              <a:defRPr sz="2184">
                <a:latin typeface="+mj-lt"/>
                <a:ea typeface="+mj-ea"/>
                <a:cs typeface="+mj-cs"/>
                <a:sym typeface="Source Sans Pro Regular"/>
              </a:defRPr>
            </a:pPr>
            <a:endParaRPr sz="2400" dirty="0">
              <a:solidFill>
                <a:srgbClr val="10253F"/>
              </a:solidFill>
              <a:latin typeface="Arial"/>
              <a:ea typeface="Arial"/>
              <a:cs typeface="Arial"/>
              <a:sym typeface="Arial"/>
            </a:endParaRPr>
          </a:p>
        </p:txBody>
      </p:sp>
      <p:sp>
        <p:nvSpPr>
          <p:cNvPr id="2" name="Title 4">
            <a:extLst>
              <a:ext uri="{FF2B5EF4-FFF2-40B4-BE49-F238E27FC236}">
                <a16:creationId xmlns:a16="http://schemas.microsoft.com/office/drawing/2014/main" id="{868C492B-DCD9-23EB-089B-D89E6F50C7CF}"/>
              </a:ext>
            </a:extLst>
          </p:cNvPr>
          <p:cNvSpPr txBox="1">
            <a:spLocks/>
          </p:cNvSpPr>
          <p:nvPr/>
        </p:nvSpPr>
        <p:spPr>
          <a:xfrm>
            <a:off x="192379" y="71746"/>
            <a:ext cx="900728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3200" b="1" dirty="0"/>
              <a:t>Components of an outbreak case definition</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Title 1"/>
          <p:cNvSpPr txBox="1">
            <a:spLocks noGrp="1"/>
          </p:cNvSpPr>
          <p:nvPr>
            <p:ph type="title"/>
          </p:nvPr>
        </p:nvSpPr>
        <p:spPr>
          <a:xfrm>
            <a:off x="401653" y="476624"/>
            <a:ext cx="3264196" cy="1096226"/>
          </a:xfrm>
          <a:prstGeom prst="rect">
            <a:avLst/>
          </a:prstGeom>
        </p:spPr>
        <p:txBody>
          <a:bodyPr/>
          <a:lstStyle/>
          <a:p>
            <a:r>
              <a:rPr b="1" dirty="0"/>
              <a:t>Notes to facilitators:</a:t>
            </a:r>
          </a:p>
        </p:txBody>
      </p:sp>
      <p:sp>
        <p:nvSpPr>
          <p:cNvPr id="302" name="Google Shape;308;p8"/>
          <p:cNvSpPr txBox="1">
            <a:spLocks noGrp="1"/>
          </p:cNvSpPr>
          <p:nvPr>
            <p:ph type="body" idx="1"/>
          </p:nvPr>
        </p:nvSpPr>
        <p:spPr>
          <a:xfrm>
            <a:off x="4273550" y="1362635"/>
            <a:ext cx="7388019" cy="4132730"/>
          </a:xfrm>
          <a:prstGeom prst="rect">
            <a:avLst/>
          </a:prstGeom>
        </p:spPr>
        <p:txBody>
          <a:bodyPr lIns="0" tIns="0" rIns="0" bIns="0"/>
          <a:lstStyle/>
          <a:p>
            <a:pPr marL="0" indent="0" algn="just">
              <a:buSzTx/>
              <a:buNone/>
              <a:defRPr sz="2400">
                <a:solidFill>
                  <a:srgbClr val="FF0000"/>
                </a:solidFill>
              </a:defRPr>
            </a:pPr>
            <a:r>
              <a:rPr dirty="0"/>
              <a:t>Make sure you review the content of the presentation and decide whether you need to use the entire content of this presentation or not, based on your context, your target learning needs in this specific content area, and the time available for this presentation.</a:t>
            </a:r>
          </a:p>
          <a:p>
            <a:pPr marL="0" indent="0" algn="just">
              <a:buSzTx/>
              <a:buNone/>
              <a:defRPr sz="2400">
                <a:solidFill>
                  <a:srgbClr val="FF0000"/>
                </a:solidFill>
              </a:defRPr>
            </a:pPr>
            <a:r>
              <a:rPr dirty="0"/>
              <a:t>Recommendation: for a 30’ timeslot, do not exceed 15 to 20 slides.</a:t>
            </a:r>
          </a:p>
          <a:p>
            <a:pPr marL="0" indent="0" algn="just">
              <a:buSzTx/>
              <a:buNone/>
              <a:defRPr sz="2400">
                <a:solidFill>
                  <a:srgbClr val="FF0000"/>
                </a:solidFill>
              </a:defRPr>
            </a:pPr>
            <a:endParaRPr dirty="0"/>
          </a:p>
          <a:p>
            <a:pPr marL="0" indent="0" algn="just">
              <a:buSzTx/>
              <a:buNone/>
              <a:defRPr sz="2400">
                <a:solidFill>
                  <a:srgbClr val="FF0000"/>
                </a:solidFill>
              </a:defRPr>
            </a:pPr>
            <a:r>
              <a:rPr dirty="0"/>
              <a:t>Within this presentation you may find additional slides with “Notes to facilitators”: these will prompt you to complete and/or customize the content using your country-tailored information.</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Rectangle 2"/>
          <p:cNvSpPr/>
          <p:nvPr/>
        </p:nvSpPr>
        <p:spPr>
          <a:xfrm>
            <a:off x="3580874" y="4519886"/>
            <a:ext cx="5030251" cy="875666"/>
          </a:xfrm>
          <a:prstGeom prst="rect">
            <a:avLst/>
          </a:prstGeom>
          <a:solidFill>
            <a:srgbClr val="FFFFFF"/>
          </a:solidFill>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p>
            <a:pPr algn="ctr">
              <a:defRPr sz="2800">
                <a:latin typeface="+mj-lt"/>
                <a:ea typeface="+mj-ea"/>
                <a:cs typeface="+mj-cs"/>
                <a:sym typeface="Source Sans Pro Regular"/>
              </a:defRPr>
            </a:pPr>
            <a:r>
              <a:t>Suspect or Possible</a:t>
            </a:r>
            <a:endParaRPr>
              <a:latin typeface="Arial"/>
              <a:ea typeface="Arial"/>
              <a:cs typeface="Arial"/>
              <a:sym typeface="Arial"/>
            </a:endParaRPr>
          </a:p>
          <a:p>
            <a:pPr algn="ctr">
              <a:defRPr sz="2000">
                <a:latin typeface="+mj-lt"/>
                <a:ea typeface="+mj-ea"/>
                <a:cs typeface="+mj-cs"/>
                <a:sym typeface="Source Sans Pro Regular"/>
              </a:defRPr>
            </a:pPr>
            <a:r>
              <a:t>Compatible symptoms</a:t>
            </a:r>
          </a:p>
        </p:txBody>
      </p:sp>
      <p:sp>
        <p:nvSpPr>
          <p:cNvPr id="420" name="Rectangle 3"/>
          <p:cNvSpPr/>
          <p:nvPr/>
        </p:nvSpPr>
        <p:spPr>
          <a:xfrm>
            <a:off x="3988406" y="3009220"/>
            <a:ext cx="4215185" cy="15106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p>
            <a:pPr algn="ctr">
              <a:defRPr sz="2800">
                <a:latin typeface="+mj-lt"/>
                <a:ea typeface="+mj-ea"/>
                <a:cs typeface="+mj-cs"/>
                <a:sym typeface="Source Sans Pro Regular"/>
              </a:defRPr>
            </a:pPr>
            <a:r>
              <a:rPr dirty="0"/>
              <a:t>Probable</a:t>
            </a:r>
            <a:endParaRPr dirty="0">
              <a:latin typeface="Arial"/>
              <a:ea typeface="Arial"/>
              <a:cs typeface="Arial"/>
              <a:sym typeface="Arial"/>
            </a:endParaRPr>
          </a:p>
          <a:p>
            <a:pPr algn="ctr">
              <a:defRPr sz="2000">
                <a:latin typeface="+mj-lt"/>
                <a:ea typeface="+mj-ea"/>
                <a:cs typeface="+mj-cs"/>
                <a:sym typeface="Source Sans Pro Regular"/>
              </a:defRPr>
            </a:pPr>
            <a:r>
              <a:rPr dirty="0"/>
              <a:t>Epidemiologically linked, diagnostic test,</a:t>
            </a:r>
            <a:endParaRPr sz="2800" dirty="0">
              <a:latin typeface="Arial"/>
              <a:ea typeface="Arial"/>
              <a:cs typeface="Arial"/>
              <a:sym typeface="Arial"/>
            </a:endParaRPr>
          </a:p>
          <a:p>
            <a:pPr algn="ctr">
              <a:defRPr sz="2000">
                <a:latin typeface="+mj-lt"/>
                <a:ea typeface="+mj-ea"/>
                <a:cs typeface="+mj-cs"/>
                <a:sym typeface="Source Sans Pro Regular"/>
              </a:defRPr>
            </a:pPr>
            <a:r>
              <a:rPr dirty="0"/>
              <a:t>Compatible symptoms</a:t>
            </a:r>
          </a:p>
        </p:txBody>
      </p:sp>
      <p:sp>
        <p:nvSpPr>
          <p:cNvPr id="421" name="Rectangle 4"/>
          <p:cNvSpPr/>
          <p:nvPr/>
        </p:nvSpPr>
        <p:spPr>
          <a:xfrm>
            <a:off x="4720848" y="1816054"/>
            <a:ext cx="2750300" cy="1193166"/>
          </a:xfrm>
          <a:prstGeom prst="rect">
            <a:avLst/>
          </a:prstGeom>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p>
            <a:pPr algn="ctr">
              <a:defRPr sz="2800">
                <a:latin typeface="+mj-lt"/>
                <a:ea typeface="+mj-ea"/>
                <a:cs typeface="+mj-cs"/>
                <a:sym typeface="Source Sans Pro Regular"/>
              </a:defRPr>
            </a:pPr>
            <a:r>
              <a:t>Confirmed</a:t>
            </a:r>
            <a:endParaRPr>
              <a:latin typeface="Arial"/>
              <a:ea typeface="Arial"/>
              <a:cs typeface="Arial"/>
              <a:sym typeface="Arial"/>
            </a:endParaRPr>
          </a:p>
          <a:p>
            <a:pPr algn="ctr">
              <a:defRPr sz="2000">
                <a:latin typeface="+mj-lt"/>
                <a:ea typeface="+mj-ea"/>
                <a:cs typeface="+mj-cs"/>
                <a:sym typeface="Source Sans Pro Regular"/>
              </a:defRPr>
            </a:pPr>
            <a:r>
              <a:t>Laboratory confirmed, Compatible symptoms</a:t>
            </a:r>
          </a:p>
        </p:txBody>
      </p:sp>
      <p:sp>
        <p:nvSpPr>
          <p:cNvPr id="422" name="Line 6"/>
          <p:cNvSpPr/>
          <p:nvPr/>
        </p:nvSpPr>
        <p:spPr>
          <a:xfrm flipV="1">
            <a:off x="2499625" y="2216266"/>
            <a:ext cx="2075305" cy="2919414"/>
          </a:xfrm>
          <a:prstGeom prst="line">
            <a:avLst/>
          </a:prstGeom>
          <a:ln w="63500">
            <a:solidFill>
              <a:srgbClr val="006600"/>
            </a:solidFill>
            <a:tailEnd type="triangle"/>
          </a:ln>
        </p:spPr>
        <p:txBody>
          <a:bodyPr lIns="45719" rIns="45719"/>
          <a:lstStyle/>
          <a:p>
            <a:endParaRPr/>
          </a:p>
        </p:txBody>
      </p:sp>
      <p:sp>
        <p:nvSpPr>
          <p:cNvPr id="423" name="Line 7"/>
          <p:cNvSpPr/>
          <p:nvPr/>
        </p:nvSpPr>
        <p:spPr>
          <a:xfrm>
            <a:off x="7686627" y="2174835"/>
            <a:ext cx="2162502" cy="2994625"/>
          </a:xfrm>
          <a:prstGeom prst="line">
            <a:avLst/>
          </a:prstGeom>
          <a:ln w="63500">
            <a:solidFill>
              <a:srgbClr val="006600"/>
            </a:solidFill>
            <a:tailEnd type="triangle"/>
          </a:ln>
        </p:spPr>
        <p:txBody>
          <a:bodyPr lIns="45719" rIns="45719"/>
          <a:lstStyle/>
          <a:p>
            <a:endParaRPr/>
          </a:p>
        </p:txBody>
      </p:sp>
      <p:sp>
        <p:nvSpPr>
          <p:cNvPr id="424" name="Rectangle 8"/>
          <p:cNvSpPr txBox="1"/>
          <p:nvPr/>
        </p:nvSpPr>
        <p:spPr>
          <a:xfrm rot="12960000">
            <a:off x="2804507" y="2502768"/>
            <a:ext cx="548641" cy="19511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eaVert" wrap="none" lIns="45719" rIns="45719" anchor="ctr">
            <a:spAutoFit/>
          </a:bodyPr>
          <a:lstStyle>
            <a:lvl1pPr algn="ctr">
              <a:defRPr sz="2800">
                <a:latin typeface="+mj-lt"/>
                <a:ea typeface="+mj-ea"/>
                <a:cs typeface="+mj-cs"/>
                <a:sym typeface="Source Sans Pro Regular"/>
              </a:defRPr>
            </a:lvl1pPr>
          </a:lstStyle>
          <a:p>
            <a:r>
              <a:t>More certain</a:t>
            </a:r>
          </a:p>
        </p:txBody>
      </p:sp>
      <p:sp>
        <p:nvSpPr>
          <p:cNvPr id="425" name="Rectangle 9"/>
          <p:cNvSpPr txBox="1"/>
          <p:nvPr/>
        </p:nvSpPr>
        <p:spPr>
          <a:xfrm rot="19458871">
            <a:off x="8874560" y="2227664"/>
            <a:ext cx="548641" cy="22284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eaVert" wrap="none" lIns="45719" rIns="45719" anchor="ctr">
            <a:spAutoFit/>
          </a:bodyPr>
          <a:lstStyle>
            <a:lvl1pPr algn="ctr">
              <a:defRPr sz="2800">
                <a:latin typeface="+mj-lt"/>
                <a:ea typeface="+mj-ea"/>
                <a:cs typeface="+mj-cs"/>
                <a:sym typeface="Source Sans Pro Regular"/>
              </a:defRPr>
            </a:lvl1pPr>
          </a:lstStyle>
          <a:p>
            <a:r>
              <a:t>More inclusive</a:t>
            </a:r>
          </a:p>
        </p:txBody>
      </p:sp>
      <p:sp>
        <p:nvSpPr>
          <p:cNvPr id="2" name="Title 4">
            <a:extLst>
              <a:ext uri="{FF2B5EF4-FFF2-40B4-BE49-F238E27FC236}">
                <a16:creationId xmlns:a16="http://schemas.microsoft.com/office/drawing/2014/main" id="{4D99BECA-21E9-A84D-3E53-9F68610C57CC}"/>
              </a:ext>
            </a:extLst>
          </p:cNvPr>
          <p:cNvSpPr txBox="1">
            <a:spLocks/>
          </p:cNvSpPr>
          <p:nvPr/>
        </p:nvSpPr>
        <p:spPr>
          <a:xfrm>
            <a:off x="192379" y="71746"/>
            <a:ext cx="4333666"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sz="3200" b="1" dirty="0"/>
              <a:t>Tiered Case Definitions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2" name="Image" descr="Image"/>
          <p:cNvPicPr>
            <a:picLocks noChangeAspect="1"/>
          </p:cNvPicPr>
          <p:nvPr/>
        </p:nvPicPr>
        <p:blipFill>
          <a:blip r:embed="rId2"/>
          <a:stretch>
            <a:fillRect/>
          </a:stretch>
        </p:blipFill>
        <p:spPr>
          <a:xfrm>
            <a:off x="762000" y="1511300"/>
            <a:ext cx="10668000" cy="3835400"/>
          </a:xfrm>
          <a:prstGeom prst="rect">
            <a:avLst/>
          </a:prstGeom>
          <a:ln w="12700">
            <a:miter lim="400000"/>
          </a:ln>
        </p:spPr>
      </p:pic>
      <p:sp>
        <p:nvSpPr>
          <p:cNvPr id="2" name="Title 4">
            <a:extLst>
              <a:ext uri="{FF2B5EF4-FFF2-40B4-BE49-F238E27FC236}">
                <a16:creationId xmlns:a16="http://schemas.microsoft.com/office/drawing/2014/main" id="{C27F2095-61B0-1E1C-61C7-AAE7F2BED99E}"/>
              </a:ext>
            </a:extLst>
          </p:cNvPr>
          <p:cNvSpPr txBox="1">
            <a:spLocks/>
          </p:cNvSpPr>
          <p:nvPr/>
        </p:nvSpPr>
        <p:spPr>
          <a:xfrm>
            <a:off x="200330" y="0"/>
            <a:ext cx="4920310"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sz="3200" b="1" dirty="0"/>
              <a:t>Case investigation: steps</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7" name="Image" descr="Image"/>
          <p:cNvPicPr>
            <a:picLocks noChangeAspect="1"/>
          </p:cNvPicPr>
          <p:nvPr/>
        </p:nvPicPr>
        <p:blipFill>
          <a:blip r:embed="rId2"/>
          <a:stretch>
            <a:fillRect/>
          </a:stretch>
        </p:blipFill>
        <p:spPr>
          <a:xfrm>
            <a:off x="762000" y="1384300"/>
            <a:ext cx="10668000" cy="4089400"/>
          </a:xfrm>
          <a:prstGeom prst="rect">
            <a:avLst/>
          </a:prstGeom>
          <a:ln w="12700">
            <a:miter lim="400000"/>
          </a:ln>
        </p:spPr>
      </p:pic>
      <p:sp>
        <p:nvSpPr>
          <p:cNvPr id="2" name="Title 4">
            <a:extLst>
              <a:ext uri="{FF2B5EF4-FFF2-40B4-BE49-F238E27FC236}">
                <a16:creationId xmlns:a16="http://schemas.microsoft.com/office/drawing/2014/main" id="{656C2467-ED3B-FAB9-ED0C-1185F9947BE9}"/>
              </a:ext>
            </a:extLst>
          </p:cNvPr>
          <p:cNvSpPr txBox="1">
            <a:spLocks/>
          </p:cNvSpPr>
          <p:nvPr/>
        </p:nvSpPr>
        <p:spPr>
          <a:xfrm>
            <a:off x="192379" y="0"/>
            <a:ext cx="507138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sz="3200" b="1" dirty="0"/>
              <a:t>Case investigation: steps</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 name="Image" descr="Image"/>
          <p:cNvPicPr>
            <a:picLocks noChangeAspect="1"/>
          </p:cNvPicPr>
          <p:nvPr/>
        </p:nvPicPr>
        <p:blipFill>
          <a:blip r:embed="rId2"/>
          <a:stretch>
            <a:fillRect/>
          </a:stretch>
        </p:blipFill>
        <p:spPr>
          <a:xfrm>
            <a:off x="762000" y="1352550"/>
            <a:ext cx="10668000" cy="4152900"/>
          </a:xfrm>
          <a:prstGeom prst="rect">
            <a:avLst/>
          </a:prstGeom>
          <a:ln w="12700">
            <a:miter lim="400000"/>
          </a:ln>
        </p:spPr>
      </p:pic>
      <p:sp>
        <p:nvSpPr>
          <p:cNvPr id="2" name="Title 4">
            <a:extLst>
              <a:ext uri="{FF2B5EF4-FFF2-40B4-BE49-F238E27FC236}">
                <a16:creationId xmlns:a16="http://schemas.microsoft.com/office/drawing/2014/main" id="{5E4F7E65-5B87-1508-A653-F70AC8E34B7F}"/>
              </a:ext>
            </a:extLst>
          </p:cNvPr>
          <p:cNvSpPr txBox="1">
            <a:spLocks/>
          </p:cNvSpPr>
          <p:nvPr/>
        </p:nvSpPr>
        <p:spPr>
          <a:xfrm>
            <a:off x="192379" y="-39757"/>
            <a:ext cx="537353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sz="3200" b="1" dirty="0"/>
              <a:t>Case investigation: steps</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5" name="Image" descr="Image"/>
          <p:cNvPicPr>
            <a:picLocks noChangeAspect="1"/>
          </p:cNvPicPr>
          <p:nvPr/>
        </p:nvPicPr>
        <p:blipFill>
          <a:blip r:embed="rId2"/>
          <a:stretch>
            <a:fillRect/>
          </a:stretch>
        </p:blipFill>
        <p:spPr>
          <a:xfrm>
            <a:off x="685800" y="1511300"/>
            <a:ext cx="10820400" cy="3835400"/>
          </a:xfrm>
          <a:prstGeom prst="rect">
            <a:avLst/>
          </a:prstGeom>
          <a:ln w="12700">
            <a:miter lim="400000"/>
          </a:ln>
        </p:spPr>
      </p:pic>
      <p:sp>
        <p:nvSpPr>
          <p:cNvPr id="2" name="Title 4">
            <a:extLst>
              <a:ext uri="{FF2B5EF4-FFF2-40B4-BE49-F238E27FC236}">
                <a16:creationId xmlns:a16="http://schemas.microsoft.com/office/drawing/2014/main" id="{B3A734AF-0A37-FA7C-946C-E534BD7A2507}"/>
              </a:ext>
            </a:extLst>
          </p:cNvPr>
          <p:cNvSpPr txBox="1">
            <a:spLocks/>
          </p:cNvSpPr>
          <p:nvPr/>
        </p:nvSpPr>
        <p:spPr>
          <a:xfrm>
            <a:off x="176476" y="0"/>
            <a:ext cx="555641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sz="3200" b="1" dirty="0"/>
              <a:t>Case investigation: steps</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Title 1"/>
          <p:cNvSpPr txBox="1">
            <a:spLocks noGrp="1"/>
          </p:cNvSpPr>
          <p:nvPr>
            <p:ph type="title"/>
          </p:nvPr>
        </p:nvSpPr>
        <p:spPr>
          <a:xfrm>
            <a:off x="371949" y="445794"/>
            <a:ext cx="3264196" cy="1196905"/>
          </a:xfrm>
          <a:prstGeom prst="rect">
            <a:avLst/>
          </a:prstGeom>
        </p:spPr>
        <p:txBody>
          <a:bodyPr/>
          <a:lstStyle/>
          <a:p>
            <a:r>
              <a:rPr b="1" dirty="0"/>
              <a:t>Case investigation:</a:t>
            </a:r>
          </a:p>
        </p:txBody>
      </p:sp>
      <p:sp>
        <p:nvSpPr>
          <p:cNvPr id="449" name="Title 1"/>
          <p:cNvSpPr txBox="1"/>
          <p:nvPr/>
        </p:nvSpPr>
        <p:spPr>
          <a:xfrm>
            <a:off x="5623031" y="2939636"/>
            <a:ext cx="4298601" cy="9787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p>
            <a:pPr algn="ctr" defTabSz="289321">
              <a:lnSpc>
                <a:spcPct val="90000"/>
              </a:lnSpc>
              <a:defRPr sz="3200">
                <a:solidFill>
                  <a:srgbClr val="C00000"/>
                </a:solidFill>
                <a:latin typeface="Source Sans Pro Bold"/>
                <a:ea typeface="Source Sans Pro Bold"/>
                <a:cs typeface="Source Sans Pro Bold"/>
                <a:sym typeface="Source Sans Pro Bold"/>
              </a:defRPr>
            </a:pPr>
            <a:r>
              <a:rPr b="1" dirty="0"/>
              <a:t>What information needs to be collected?</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3" name="Picture 38" descr="Picture 38"/>
          <p:cNvPicPr>
            <a:picLocks noChangeAspect="1"/>
          </p:cNvPicPr>
          <p:nvPr/>
        </p:nvPicPr>
        <p:blipFill>
          <a:blip r:embed="rId3"/>
          <a:stretch>
            <a:fillRect/>
          </a:stretch>
        </p:blipFill>
        <p:spPr>
          <a:xfrm>
            <a:off x="10048526" y="1265921"/>
            <a:ext cx="929112" cy="4272449"/>
          </a:xfrm>
          <a:prstGeom prst="rect">
            <a:avLst/>
          </a:prstGeom>
          <a:ln w="12700">
            <a:miter lim="400000"/>
          </a:ln>
        </p:spPr>
      </p:pic>
      <p:pic>
        <p:nvPicPr>
          <p:cNvPr id="454" name="Picture 24" descr="Picture 24"/>
          <p:cNvPicPr>
            <a:picLocks noChangeAspect="1"/>
          </p:cNvPicPr>
          <p:nvPr/>
        </p:nvPicPr>
        <p:blipFill>
          <a:blip r:embed="rId4"/>
          <a:stretch>
            <a:fillRect/>
          </a:stretch>
        </p:blipFill>
        <p:spPr>
          <a:xfrm>
            <a:off x="504247" y="1246124"/>
            <a:ext cx="929112" cy="4272449"/>
          </a:xfrm>
          <a:prstGeom prst="rect">
            <a:avLst/>
          </a:prstGeom>
          <a:ln w="12700">
            <a:miter lim="400000"/>
          </a:ln>
        </p:spPr>
      </p:pic>
      <p:grpSp>
        <p:nvGrpSpPr>
          <p:cNvPr id="457" name="Freeform: Shape 13"/>
          <p:cNvGrpSpPr/>
          <p:nvPr/>
        </p:nvGrpSpPr>
        <p:grpSpPr>
          <a:xfrm>
            <a:off x="852236" y="1363881"/>
            <a:ext cx="3083837" cy="706883"/>
            <a:chOff x="0" y="0"/>
            <a:chExt cx="3083835" cy="706881"/>
          </a:xfrm>
        </p:grpSpPr>
        <p:sp>
          <p:nvSpPr>
            <p:cNvPr id="455" name="Rectangle"/>
            <p:cNvSpPr/>
            <p:nvPr/>
          </p:nvSpPr>
          <p:spPr>
            <a:xfrm>
              <a:off x="0" y="74745"/>
              <a:ext cx="3083836" cy="557392"/>
            </a:xfrm>
            <a:prstGeom prst="rect">
              <a:avLst/>
            </a:prstGeom>
            <a:solidFill>
              <a:schemeClr val="accent1"/>
            </a:solidFill>
            <a:ln w="12700" cap="flat">
              <a:solidFill>
                <a:srgbClr val="FFFFFF"/>
              </a:solidFill>
              <a:prstDash val="solid"/>
              <a:miter lim="800000"/>
            </a:ln>
            <a:effectLst/>
          </p:spPr>
          <p:txBody>
            <a:bodyPr wrap="square" lIns="45719" tIns="45719" rIns="45719" bIns="45719" numCol="1" anchor="ctr">
              <a:noAutofit/>
            </a:bodyPr>
            <a:lstStyle/>
            <a:p>
              <a:pPr defTabSz="906780">
                <a:lnSpc>
                  <a:spcPct val="90000"/>
                </a:lnSpc>
                <a:spcBef>
                  <a:spcPts val="700"/>
                </a:spcBef>
                <a:defRPr>
                  <a:solidFill>
                    <a:srgbClr val="FFFFFF"/>
                  </a:solidFill>
                </a:defRPr>
              </a:pPr>
              <a:endParaRPr/>
            </a:p>
          </p:txBody>
        </p:sp>
        <p:sp>
          <p:nvSpPr>
            <p:cNvPr id="456" name="Background information"/>
            <p:cNvSpPr txBox="1"/>
            <p:nvPr/>
          </p:nvSpPr>
          <p:spPr>
            <a:xfrm>
              <a:off x="396962" y="0"/>
              <a:ext cx="2680524" cy="70688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1815" tIns="51815" rIns="51815" bIns="51815" numCol="1" anchor="ctr">
              <a:spAutoFit/>
            </a:bodyPr>
            <a:lstStyle>
              <a:lvl1pPr defTabSz="906780">
                <a:lnSpc>
                  <a:spcPct val="90000"/>
                </a:lnSpc>
                <a:spcBef>
                  <a:spcPts val="800"/>
                </a:spcBef>
                <a:defRPr sz="2000">
                  <a:solidFill>
                    <a:srgbClr val="FFFFFF"/>
                  </a:solidFill>
                  <a:latin typeface="+mj-lt"/>
                  <a:ea typeface="+mj-ea"/>
                  <a:cs typeface="+mj-cs"/>
                  <a:sym typeface="Source Sans Pro Regular"/>
                </a:defRPr>
              </a:lvl1pPr>
            </a:lstStyle>
            <a:p>
              <a:r>
                <a:t>Background information</a:t>
              </a:r>
            </a:p>
          </p:txBody>
        </p:sp>
      </p:grpSp>
      <p:sp>
        <p:nvSpPr>
          <p:cNvPr id="458" name="Oval 14"/>
          <p:cNvSpPr/>
          <p:nvPr/>
        </p:nvSpPr>
        <p:spPr>
          <a:xfrm>
            <a:off x="503866" y="1368953"/>
            <a:ext cx="696739" cy="696739"/>
          </a:xfrm>
          <a:prstGeom prst="ellipse">
            <a:avLst/>
          </a:prstGeom>
          <a:solidFill>
            <a:srgbClr val="FFFFFF"/>
          </a:solidFill>
          <a:ln w="12700">
            <a:solidFill>
              <a:schemeClr val="accent1"/>
            </a:solidFill>
            <a:miter/>
          </a:ln>
        </p:spPr>
        <p:txBody>
          <a:bodyPr lIns="45719" rIns="45719"/>
          <a:lstStyle/>
          <a:p>
            <a:endParaRPr/>
          </a:p>
        </p:txBody>
      </p:sp>
      <p:grpSp>
        <p:nvGrpSpPr>
          <p:cNvPr id="461" name="Freeform: Shape 17"/>
          <p:cNvGrpSpPr/>
          <p:nvPr/>
        </p:nvGrpSpPr>
        <p:grpSpPr>
          <a:xfrm>
            <a:off x="1367885" y="2417997"/>
            <a:ext cx="2561839" cy="706883"/>
            <a:chOff x="0" y="0"/>
            <a:chExt cx="2561838" cy="706881"/>
          </a:xfrm>
        </p:grpSpPr>
        <p:sp>
          <p:nvSpPr>
            <p:cNvPr id="459" name="Rectangle"/>
            <p:cNvSpPr/>
            <p:nvPr/>
          </p:nvSpPr>
          <p:spPr>
            <a:xfrm>
              <a:off x="0" y="74745"/>
              <a:ext cx="2561839" cy="557392"/>
            </a:xfrm>
            <a:prstGeom prst="rect">
              <a:avLst/>
            </a:prstGeom>
            <a:solidFill>
              <a:schemeClr val="accent1"/>
            </a:solidFill>
            <a:ln w="12700" cap="flat">
              <a:solidFill>
                <a:srgbClr val="FFFFFF"/>
              </a:solidFill>
              <a:prstDash val="solid"/>
              <a:miter lim="800000"/>
            </a:ln>
            <a:effectLst/>
          </p:spPr>
          <p:txBody>
            <a:bodyPr wrap="square" lIns="45719" tIns="45719" rIns="45719" bIns="45719" numCol="1" anchor="ctr">
              <a:noAutofit/>
            </a:bodyPr>
            <a:lstStyle/>
            <a:p>
              <a:pPr defTabSz="906780">
                <a:lnSpc>
                  <a:spcPct val="90000"/>
                </a:lnSpc>
                <a:spcBef>
                  <a:spcPts val="700"/>
                </a:spcBef>
                <a:defRPr>
                  <a:solidFill>
                    <a:srgbClr val="FFFFFF"/>
                  </a:solidFill>
                </a:defRPr>
              </a:pPr>
              <a:endParaRPr/>
            </a:p>
          </p:txBody>
        </p:sp>
        <p:sp>
          <p:nvSpPr>
            <p:cNvPr id="460" name="Clinical information"/>
            <p:cNvSpPr txBox="1"/>
            <p:nvPr/>
          </p:nvSpPr>
          <p:spPr>
            <a:xfrm>
              <a:off x="396962" y="0"/>
              <a:ext cx="2158527" cy="70688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1815" tIns="51815" rIns="51815" bIns="51815" numCol="1" anchor="ctr">
              <a:spAutoFit/>
            </a:bodyPr>
            <a:lstStyle>
              <a:lvl1pPr defTabSz="906780">
                <a:lnSpc>
                  <a:spcPct val="90000"/>
                </a:lnSpc>
                <a:spcBef>
                  <a:spcPts val="800"/>
                </a:spcBef>
                <a:defRPr sz="2000">
                  <a:solidFill>
                    <a:srgbClr val="FFFFFF"/>
                  </a:solidFill>
                  <a:latin typeface="+mj-lt"/>
                  <a:ea typeface="+mj-ea"/>
                  <a:cs typeface="+mj-cs"/>
                  <a:sym typeface="Source Sans Pro Regular"/>
                </a:defRPr>
              </a:lvl1pPr>
            </a:lstStyle>
            <a:p>
              <a:r>
                <a:rPr dirty="0"/>
                <a:t>Clinical information</a:t>
              </a:r>
            </a:p>
          </p:txBody>
        </p:sp>
      </p:grpSp>
      <p:grpSp>
        <p:nvGrpSpPr>
          <p:cNvPr id="465" name="Freeform: Shape 21"/>
          <p:cNvGrpSpPr/>
          <p:nvPr/>
        </p:nvGrpSpPr>
        <p:grpSpPr>
          <a:xfrm>
            <a:off x="1087449" y="4527543"/>
            <a:ext cx="3083837" cy="557391"/>
            <a:chOff x="0" y="0"/>
            <a:chExt cx="3083835" cy="557390"/>
          </a:xfrm>
        </p:grpSpPr>
        <p:sp>
          <p:nvSpPr>
            <p:cNvPr id="463" name="Rectangle"/>
            <p:cNvSpPr/>
            <p:nvPr/>
          </p:nvSpPr>
          <p:spPr>
            <a:xfrm>
              <a:off x="0" y="-1"/>
              <a:ext cx="3083837" cy="557392"/>
            </a:xfrm>
            <a:prstGeom prst="rect">
              <a:avLst/>
            </a:prstGeom>
            <a:solidFill>
              <a:schemeClr val="accent1"/>
            </a:solidFill>
            <a:ln w="12700" cap="flat">
              <a:solidFill>
                <a:srgbClr val="FFFFFF"/>
              </a:solidFill>
              <a:prstDash val="solid"/>
              <a:miter lim="800000"/>
            </a:ln>
            <a:effectLst/>
          </p:spPr>
          <p:txBody>
            <a:bodyPr wrap="square" lIns="45719" tIns="45719" rIns="45719" bIns="45719" numCol="1" anchor="ctr">
              <a:noAutofit/>
            </a:bodyPr>
            <a:lstStyle/>
            <a:p>
              <a:pPr defTabSz="906780">
                <a:lnSpc>
                  <a:spcPct val="90000"/>
                </a:lnSpc>
                <a:spcBef>
                  <a:spcPts val="700"/>
                </a:spcBef>
                <a:defRPr>
                  <a:solidFill>
                    <a:srgbClr val="FFFFFF"/>
                  </a:solidFill>
                </a:defRPr>
              </a:pPr>
              <a:endParaRPr/>
            </a:p>
          </p:txBody>
        </p:sp>
        <p:sp>
          <p:nvSpPr>
            <p:cNvPr id="464" name="Laboratory data"/>
            <p:cNvSpPr txBox="1"/>
            <p:nvPr/>
          </p:nvSpPr>
          <p:spPr>
            <a:xfrm>
              <a:off x="396963" y="68129"/>
              <a:ext cx="2680524" cy="42113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1815" tIns="51815" rIns="51815" bIns="51815" numCol="1" anchor="ctr">
              <a:spAutoFit/>
            </a:bodyPr>
            <a:lstStyle>
              <a:lvl1pPr defTabSz="906780">
                <a:lnSpc>
                  <a:spcPct val="90000"/>
                </a:lnSpc>
                <a:spcBef>
                  <a:spcPts val="800"/>
                </a:spcBef>
                <a:defRPr sz="2000">
                  <a:solidFill>
                    <a:srgbClr val="FFFFFF"/>
                  </a:solidFill>
                  <a:latin typeface="+mj-lt"/>
                  <a:ea typeface="+mj-ea"/>
                  <a:cs typeface="+mj-cs"/>
                  <a:sym typeface="Source Sans Pro Regular"/>
                </a:defRPr>
              </a:lvl1pPr>
            </a:lstStyle>
            <a:p>
              <a:r>
                <a:t>Laboratory data</a:t>
              </a:r>
            </a:p>
          </p:txBody>
        </p:sp>
      </p:grpSp>
      <p:grpSp>
        <p:nvGrpSpPr>
          <p:cNvPr id="470" name="Freeform: Shape 29"/>
          <p:cNvGrpSpPr/>
          <p:nvPr/>
        </p:nvGrpSpPr>
        <p:grpSpPr>
          <a:xfrm>
            <a:off x="7463732" y="1500485"/>
            <a:ext cx="2684425" cy="557391"/>
            <a:chOff x="0" y="0"/>
            <a:chExt cx="2684424" cy="557390"/>
          </a:xfrm>
        </p:grpSpPr>
        <p:sp>
          <p:nvSpPr>
            <p:cNvPr id="468" name="Rectangle"/>
            <p:cNvSpPr/>
            <p:nvPr/>
          </p:nvSpPr>
          <p:spPr>
            <a:xfrm>
              <a:off x="0" y="-1"/>
              <a:ext cx="2684425" cy="557392"/>
            </a:xfrm>
            <a:prstGeom prst="rect">
              <a:avLst/>
            </a:prstGeom>
            <a:solidFill>
              <a:schemeClr val="accent1"/>
            </a:solidFill>
            <a:ln w="12700" cap="flat">
              <a:solidFill>
                <a:srgbClr val="FFFFFF"/>
              </a:solidFill>
              <a:prstDash val="solid"/>
              <a:miter lim="800000"/>
            </a:ln>
            <a:effectLst/>
          </p:spPr>
          <p:txBody>
            <a:bodyPr wrap="square" lIns="45719" tIns="45719" rIns="45719" bIns="45719" numCol="1" anchor="ctr">
              <a:noAutofit/>
            </a:bodyPr>
            <a:lstStyle/>
            <a:p>
              <a:pPr algn="r" defTabSz="800100">
                <a:lnSpc>
                  <a:spcPct val="90000"/>
                </a:lnSpc>
                <a:spcBef>
                  <a:spcPts val="700"/>
                </a:spcBef>
                <a:defRPr>
                  <a:solidFill>
                    <a:srgbClr val="FFFFFF"/>
                  </a:solidFill>
                </a:defRPr>
              </a:pPr>
              <a:endParaRPr/>
            </a:p>
          </p:txBody>
        </p:sp>
        <p:sp>
          <p:nvSpPr>
            <p:cNvPr id="469" name="Patient information"/>
            <p:cNvSpPr txBox="1"/>
            <p:nvPr/>
          </p:nvSpPr>
          <p:spPr>
            <a:xfrm>
              <a:off x="6350" y="74225"/>
              <a:ext cx="2275016" cy="408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r" defTabSz="800100">
                <a:lnSpc>
                  <a:spcPct val="90000"/>
                </a:lnSpc>
                <a:spcBef>
                  <a:spcPts val="800"/>
                </a:spcBef>
                <a:defRPr sz="2000">
                  <a:solidFill>
                    <a:srgbClr val="FFFFFF"/>
                  </a:solidFill>
                  <a:latin typeface="+mj-lt"/>
                  <a:ea typeface="+mj-ea"/>
                  <a:cs typeface="+mj-cs"/>
                  <a:sym typeface="Source Sans Pro Regular"/>
                </a:defRPr>
              </a:lvl1pPr>
            </a:lstStyle>
            <a:p>
              <a:r>
                <a:t>Patient information</a:t>
              </a:r>
            </a:p>
          </p:txBody>
        </p:sp>
      </p:grpSp>
      <p:grpSp>
        <p:nvGrpSpPr>
          <p:cNvPr id="474" name="Freeform: Shape 33"/>
          <p:cNvGrpSpPr/>
          <p:nvPr/>
        </p:nvGrpSpPr>
        <p:grpSpPr>
          <a:xfrm>
            <a:off x="7459697" y="3569743"/>
            <a:ext cx="2684425" cy="557391"/>
            <a:chOff x="0" y="0"/>
            <a:chExt cx="2684424" cy="557390"/>
          </a:xfrm>
        </p:grpSpPr>
        <p:sp>
          <p:nvSpPr>
            <p:cNvPr id="472" name="Rectangle"/>
            <p:cNvSpPr/>
            <p:nvPr/>
          </p:nvSpPr>
          <p:spPr>
            <a:xfrm>
              <a:off x="0" y="-1"/>
              <a:ext cx="2684425" cy="557392"/>
            </a:xfrm>
            <a:prstGeom prst="rect">
              <a:avLst/>
            </a:prstGeom>
            <a:solidFill>
              <a:schemeClr val="accent1"/>
            </a:solidFill>
            <a:ln w="12700" cap="flat">
              <a:solidFill>
                <a:srgbClr val="FFFFFF"/>
              </a:solidFill>
              <a:prstDash val="solid"/>
              <a:miter lim="800000"/>
            </a:ln>
            <a:effectLst/>
          </p:spPr>
          <p:txBody>
            <a:bodyPr wrap="square" lIns="45719" tIns="45719" rIns="45719" bIns="45719" numCol="1" anchor="ctr">
              <a:noAutofit/>
            </a:bodyPr>
            <a:lstStyle/>
            <a:p>
              <a:pPr algn="r" defTabSz="800100">
                <a:lnSpc>
                  <a:spcPct val="90000"/>
                </a:lnSpc>
                <a:spcBef>
                  <a:spcPts val="700"/>
                </a:spcBef>
                <a:defRPr>
                  <a:solidFill>
                    <a:srgbClr val="FFFFFF"/>
                  </a:solidFill>
                </a:defRPr>
              </a:pPr>
              <a:endParaRPr/>
            </a:p>
          </p:txBody>
        </p:sp>
        <p:sp>
          <p:nvSpPr>
            <p:cNvPr id="473" name="Exposure history"/>
            <p:cNvSpPr txBox="1"/>
            <p:nvPr/>
          </p:nvSpPr>
          <p:spPr>
            <a:xfrm>
              <a:off x="6350" y="86925"/>
              <a:ext cx="2275016" cy="3835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r" defTabSz="800100">
                <a:lnSpc>
                  <a:spcPct val="90000"/>
                </a:lnSpc>
                <a:spcBef>
                  <a:spcPts val="700"/>
                </a:spcBef>
                <a:defRPr>
                  <a:solidFill>
                    <a:srgbClr val="FFFFFF"/>
                  </a:solidFill>
                  <a:latin typeface="+mj-lt"/>
                  <a:ea typeface="+mj-ea"/>
                  <a:cs typeface="+mj-cs"/>
                  <a:sym typeface="Source Sans Pro Regular"/>
                </a:defRPr>
              </a:lvl1pPr>
            </a:lstStyle>
            <a:p>
              <a:r>
                <a:t>Exposure history</a:t>
              </a:r>
            </a:p>
          </p:txBody>
        </p:sp>
      </p:grpSp>
      <p:grpSp>
        <p:nvGrpSpPr>
          <p:cNvPr id="478" name="Content Placeholder 2"/>
          <p:cNvGrpSpPr/>
          <p:nvPr/>
        </p:nvGrpSpPr>
        <p:grpSpPr>
          <a:xfrm>
            <a:off x="1384593" y="3046695"/>
            <a:ext cx="4237112" cy="1029978"/>
            <a:chOff x="0" y="-1"/>
            <a:chExt cx="4237110" cy="1029977"/>
          </a:xfrm>
        </p:grpSpPr>
        <p:sp>
          <p:nvSpPr>
            <p:cNvPr id="476" name="Rectangle"/>
            <p:cNvSpPr/>
            <p:nvPr/>
          </p:nvSpPr>
          <p:spPr>
            <a:xfrm>
              <a:off x="0" y="-1"/>
              <a:ext cx="4237110" cy="1029977"/>
            </a:xfrm>
            <a:prstGeom prst="rect">
              <a:avLst/>
            </a:prstGeom>
            <a:noFill/>
            <a:ln w="9525" cap="flat">
              <a:solidFill>
                <a:srgbClr val="000000"/>
              </a:solidFill>
              <a:prstDash val="solid"/>
              <a:miter lim="800000"/>
            </a:ln>
            <a:effectLst/>
          </p:spPr>
          <p:txBody>
            <a:bodyPr wrap="square" lIns="45719" tIns="45719" rIns="45719" bIns="45719" numCol="1" anchor="t">
              <a:noAutofit/>
            </a:bodyPr>
            <a:lstStyle/>
            <a:p>
              <a:pPr>
                <a:defRPr>
                  <a:solidFill>
                    <a:srgbClr val="10253F"/>
                  </a:solidFill>
                  <a:latin typeface="+mj-lt"/>
                  <a:ea typeface="+mj-ea"/>
                  <a:cs typeface="+mj-cs"/>
                  <a:sym typeface="Source Sans Pro Regular"/>
                </a:defRPr>
              </a:pPr>
              <a:endParaRPr/>
            </a:p>
          </p:txBody>
        </p:sp>
        <p:sp>
          <p:nvSpPr>
            <p:cNvPr id="477" name="Clinical history, signs/symptoms, severity, underlying conditions or comorbidities, prognosis and outcome"/>
            <p:cNvSpPr txBox="1"/>
            <p:nvPr/>
          </p:nvSpPr>
          <p:spPr>
            <a:xfrm>
              <a:off x="85264" y="32509"/>
              <a:ext cx="4125710" cy="9338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t">
              <a:spAutoFit/>
            </a:bodyPr>
            <a:lstStyle>
              <a:lvl1pPr indent="63500">
                <a:defRPr>
                  <a:solidFill>
                    <a:srgbClr val="10253F"/>
                  </a:solidFill>
                  <a:latin typeface="+mj-lt"/>
                  <a:ea typeface="+mj-ea"/>
                  <a:cs typeface="+mj-cs"/>
                  <a:sym typeface="Source Sans Pro Regular"/>
                </a:defRPr>
              </a:lvl1pPr>
            </a:lstStyle>
            <a:p>
              <a:r>
                <a:rPr dirty="0">
                  <a:solidFill>
                    <a:srgbClr val="65A000"/>
                  </a:solidFill>
                </a:rPr>
                <a:t>Clinical history, signs/symptoms, severity, underlying conditions or comorbidities, prognosis and outcome</a:t>
              </a:r>
            </a:p>
          </p:txBody>
        </p:sp>
      </p:grpSp>
      <p:grpSp>
        <p:nvGrpSpPr>
          <p:cNvPr id="481" name="Content Placeholder 2"/>
          <p:cNvGrpSpPr/>
          <p:nvPr/>
        </p:nvGrpSpPr>
        <p:grpSpPr>
          <a:xfrm>
            <a:off x="1087448" y="5068588"/>
            <a:ext cx="4468117" cy="1029976"/>
            <a:chOff x="0" y="0"/>
            <a:chExt cx="4468116" cy="1029975"/>
          </a:xfrm>
        </p:grpSpPr>
        <p:sp>
          <p:nvSpPr>
            <p:cNvPr id="480" name="Date of sampling, type of sample, lab where specimen was sent, type of testing performed, test result"/>
            <p:cNvSpPr txBox="1"/>
            <p:nvPr/>
          </p:nvSpPr>
          <p:spPr>
            <a:xfrm>
              <a:off x="55700" y="4762"/>
              <a:ext cx="4356716" cy="101627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t">
              <a:spAutoFit/>
            </a:bodyPr>
            <a:lstStyle>
              <a:lvl1pPr indent="63500">
                <a:defRPr sz="1900">
                  <a:solidFill>
                    <a:srgbClr val="10253F"/>
                  </a:solidFill>
                  <a:latin typeface="+mj-lt"/>
                  <a:ea typeface="+mj-ea"/>
                  <a:cs typeface="+mj-cs"/>
                  <a:sym typeface="Source Sans Pro Regular"/>
                </a:defRPr>
              </a:lvl1pPr>
            </a:lstStyle>
            <a:p>
              <a:r>
                <a:rPr dirty="0">
                  <a:solidFill>
                    <a:srgbClr val="65A000"/>
                  </a:solidFill>
                </a:rPr>
                <a:t>Date of sampling, type of sample, lab where specimen was sent, type of testing performed, test result</a:t>
              </a:r>
            </a:p>
          </p:txBody>
        </p:sp>
        <p:sp>
          <p:nvSpPr>
            <p:cNvPr id="479" name="Rectangle"/>
            <p:cNvSpPr/>
            <p:nvPr/>
          </p:nvSpPr>
          <p:spPr>
            <a:xfrm>
              <a:off x="-1" y="-1"/>
              <a:ext cx="4468118" cy="1029977"/>
            </a:xfrm>
            <a:prstGeom prst="rect">
              <a:avLst/>
            </a:prstGeom>
            <a:noFill/>
            <a:ln w="9525" cap="flat">
              <a:solidFill>
                <a:srgbClr val="000000"/>
              </a:solidFill>
              <a:prstDash val="solid"/>
              <a:miter lim="800000"/>
            </a:ln>
            <a:effectLst/>
          </p:spPr>
          <p:txBody>
            <a:bodyPr wrap="square" lIns="45719" tIns="45719" rIns="45719" bIns="45719" numCol="1" anchor="t">
              <a:noAutofit/>
            </a:bodyPr>
            <a:lstStyle/>
            <a:p>
              <a:pPr>
                <a:defRPr sz="1900">
                  <a:solidFill>
                    <a:srgbClr val="10253F"/>
                  </a:solidFill>
                  <a:latin typeface="+mj-lt"/>
                  <a:ea typeface="+mj-ea"/>
                  <a:cs typeface="+mj-cs"/>
                  <a:sym typeface="Source Sans Pro Regular"/>
                </a:defRPr>
              </a:pPr>
              <a:endParaRPr/>
            </a:p>
          </p:txBody>
        </p:sp>
      </p:grpSp>
      <p:grpSp>
        <p:nvGrpSpPr>
          <p:cNvPr id="484" name="Content Placeholder 2"/>
          <p:cNvGrpSpPr/>
          <p:nvPr/>
        </p:nvGrpSpPr>
        <p:grpSpPr>
          <a:xfrm>
            <a:off x="6631790" y="2033001"/>
            <a:ext cx="3516368" cy="918629"/>
            <a:chOff x="0" y="0"/>
            <a:chExt cx="4058369" cy="1034823"/>
          </a:xfrm>
        </p:grpSpPr>
        <p:sp>
          <p:nvSpPr>
            <p:cNvPr id="482" name="Rectangle"/>
            <p:cNvSpPr/>
            <p:nvPr/>
          </p:nvSpPr>
          <p:spPr>
            <a:xfrm>
              <a:off x="0" y="0"/>
              <a:ext cx="4058369" cy="1034823"/>
            </a:xfrm>
            <a:prstGeom prst="rect">
              <a:avLst/>
            </a:prstGeom>
            <a:noFill/>
            <a:ln w="9525" cap="flat">
              <a:solidFill>
                <a:srgbClr val="000000"/>
              </a:solidFill>
              <a:prstDash val="solid"/>
              <a:miter lim="800000"/>
            </a:ln>
            <a:effectLst/>
          </p:spPr>
          <p:txBody>
            <a:bodyPr wrap="square" lIns="45719" tIns="45719" rIns="45719" bIns="45719" numCol="1" anchor="t">
              <a:noAutofit/>
            </a:bodyPr>
            <a:lstStyle/>
            <a:p>
              <a:pPr algn="r">
                <a:defRPr sz="2600">
                  <a:solidFill>
                    <a:srgbClr val="10253F"/>
                  </a:solidFill>
                  <a:latin typeface="Arial"/>
                  <a:ea typeface="Arial"/>
                  <a:cs typeface="Arial"/>
                  <a:sym typeface="Arial"/>
                </a:defRPr>
              </a:pPr>
              <a:endParaRPr/>
            </a:p>
          </p:txBody>
        </p:sp>
        <p:sp>
          <p:nvSpPr>
            <p:cNvPr id="483" name="ID assignment, demographic information, place of residence"/>
            <p:cNvSpPr txBox="1"/>
            <p:nvPr/>
          </p:nvSpPr>
          <p:spPr>
            <a:xfrm>
              <a:off x="55700" y="4762"/>
              <a:ext cx="3946968" cy="77461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t">
              <a:spAutoFit/>
            </a:bodyPr>
            <a:lstStyle>
              <a:lvl1pPr indent="63670" algn="r">
                <a:defRPr sz="1900">
                  <a:solidFill>
                    <a:srgbClr val="10253F"/>
                  </a:solidFill>
                  <a:latin typeface="+mj-lt"/>
                  <a:ea typeface="+mj-ea"/>
                  <a:cs typeface="+mj-cs"/>
                  <a:sym typeface="Source Sans Pro Regular"/>
                </a:defRPr>
              </a:lvl1pPr>
            </a:lstStyle>
            <a:p>
              <a:r>
                <a:rPr dirty="0">
                  <a:solidFill>
                    <a:srgbClr val="65A000"/>
                  </a:solidFill>
                </a:rPr>
                <a:t>ID assignment, demographic information, place of residence</a:t>
              </a:r>
            </a:p>
          </p:txBody>
        </p:sp>
      </p:grpSp>
      <p:grpSp>
        <p:nvGrpSpPr>
          <p:cNvPr id="487" name="Content Placeholder 2"/>
          <p:cNvGrpSpPr/>
          <p:nvPr/>
        </p:nvGrpSpPr>
        <p:grpSpPr>
          <a:xfrm>
            <a:off x="5629615" y="4078405"/>
            <a:ext cx="4588210" cy="2295868"/>
            <a:chOff x="0" y="-29156"/>
            <a:chExt cx="5711870" cy="1600255"/>
          </a:xfrm>
        </p:grpSpPr>
        <p:sp>
          <p:nvSpPr>
            <p:cNvPr id="485" name="Rectangle"/>
            <p:cNvSpPr/>
            <p:nvPr/>
          </p:nvSpPr>
          <p:spPr>
            <a:xfrm>
              <a:off x="0" y="0"/>
              <a:ext cx="5711870" cy="1571099"/>
            </a:xfrm>
            <a:prstGeom prst="rect">
              <a:avLst/>
            </a:prstGeom>
            <a:noFill/>
            <a:ln w="9525" cap="flat">
              <a:solidFill>
                <a:srgbClr val="000000"/>
              </a:solidFill>
              <a:prstDash val="solid"/>
              <a:miter lim="800000"/>
            </a:ln>
            <a:effectLst/>
          </p:spPr>
          <p:txBody>
            <a:bodyPr wrap="square" lIns="45719" tIns="45719" rIns="45719" bIns="45719" numCol="1" anchor="t">
              <a:noAutofit/>
            </a:bodyPr>
            <a:lstStyle/>
            <a:p>
              <a:pPr algn="r">
                <a:defRPr>
                  <a:solidFill>
                    <a:srgbClr val="10253F"/>
                  </a:solidFill>
                  <a:latin typeface="+mj-lt"/>
                  <a:ea typeface="+mj-ea"/>
                  <a:cs typeface="+mj-cs"/>
                  <a:sym typeface="Source Sans Pro Regular"/>
                </a:defRPr>
              </a:pPr>
              <a:endParaRPr/>
            </a:p>
          </p:txBody>
        </p:sp>
        <p:sp>
          <p:nvSpPr>
            <p:cNvPr id="486" name="Contact with cases,  contact with animal, food exposure ,travel history , visits to health care facilities or long-term care facilities, attending events/social gathering,…"/>
            <p:cNvSpPr txBox="1"/>
            <p:nvPr/>
          </p:nvSpPr>
          <p:spPr>
            <a:xfrm>
              <a:off x="111401" y="-29156"/>
              <a:ext cx="5600469" cy="142320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t">
              <a:spAutoFit/>
            </a:bodyPr>
            <a:lstStyle/>
            <a:p>
              <a:pPr indent="63500" algn="r">
                <a:defRPr>
                  <a:solidFill>
                    <a:srgbClr val="10253F"/>
                  </a:solidFill>
                  <a:latin typeface="+mj-lt"/>
                  <a:ea typeface="+mj-ea"/>
                  <a:cs typeface="+mj-cs"/>
                  <a:sym typeface="Source Sans Pro Regular"/>
                </a:defRPr>
              </a:pPr>
              <a:r>
                <a:rPr dirty="0">
                  <a:solidFill>
                    <a:srgbClr val="65A000"/>
                  </a:solidFill>
                </a:rPr>
                <a:t>Contact with cases,  contact with animal, food exposure,</a:t>
              </a:r>
              <a:r>
                <a:rPr lang="hu-HU" dirty="0">
                  <a:solidFill>
                    <a:srgbClr val="65A000"/>
                  </a:solidFill>
                </a:rPr>
                <a:t> </a:t>
              </a:r>
              <a:r>
                <a:rPr dirty="0">
                  <a:solidFill>
                    <a:srgbClr val="65A000"/>
                  </a:solidFill>
                </a:rPr>
                <a:t>travel history, visits to health care facilities or long-term care facilities, attending events/social gathering, </a:t>
              </a:r>
            </a:p>
            <a:p>
              <a:pPr indent="63500" algn="r">
                <a:defRPr>
                  <a:solidFill>
                    <a:srgbClr val="10253F"/>
                  </a:solidFill>
                  <a:latin typeface="+mj-lt"/>
                  <a:ea typeface="+mj-ea"/>
                  <a:cs typeface="+mj-cs"/>
                  <a:sym typeface="Source Sans Pro Regular"/>
                </a:defRPr>
              </a:pPr>
              <a:r>
                <a:rPr dirty="0">
                  <a:solidFill>
                    <a:srgbClr val="65A000"/>
                  </a:solidFill>
                </a:rPr>
                <a:t>Dates of exposures in last days </a:t>
              </a:r>
              <a:endParaRPr lang="hu-HU" dirty="0">
                <a:solidFill>
                  <a:srgbClr val="65A000"/>
                </a:solidFill>
              </a:endParaRPr>
            </a:p>
            <a:p>
              <a:pPr indent="63500" algn="r">
                <a:defRPr>
                  <a:solidFill>
                    <a:srgbClr val="10253F"/>
                  </a:solidFill>
                  <a:latin typeface="+mj-lt"/>
                  <a:ea typeface="+mj-ea"/>
                  <a:cs typeface="+mj-cs"/>
                  <a:sym typeface="Source Sans Pro Regular"/>
                </a:defRPr>
              </a:pPr>
              <a:r>
                <a:rPr dirty="0">
                  <a:solidFill>
                    <a:srgbClr val="65A000"/>
                  </a:solidFill>
                </a:rPr>
                <a:t>(the number of days depends on the incubation period of the disease)</a:t>
              </a:r>
            </a:p>
          </p:txBody>
        </p:sp>
      </p:grpSp>
      <p:pic>
        <p:nvPicPr>
          <p:cNvPr id="488" name="Graphic 5" descr="Graphic 5"/>
          <p:cNvPicPr>
            <a:picLocks noChangeAspect="1"/>
          </p:cNvPicPr>
          <p:nvPr/>
        </p:nvPicPr>
        <p:blipFill>
          <a:blip r:embed="rId5"/>
          <a:stretch>
            <a:fillRect/>
          </a:stretch>
        </p:blipFill>
        <p:spPr>
          <a:xfrm>
            <a:off x="602402" y="1427319"/>
            <a:ext cx="548642" cy="548641"/>
          </a:xfrm>
          <a:prstGeom prst="rect">
            <a:avLst/>
          </a:prstGeom>
          <a:ln w="12700">
            <a:miter lim="400000"/>
          </a:ln>
        </p:spPr>
      </p:pic>
      <p:sp>
        <p:nvSpPr>
          <p:cNvPr id="493" name="ZoneTexte 3"/>
          <p:cNvSpPr txBox="1"/>
          <p:nvPr/>
        </p:nvSpPr>
        <p:spPr>
          <a:xfrm>
            <a:off x="1617803" y="674527"/>
            <a:ext cx="8956394"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400">
                <a:latin typeface="+mj-lt"/>
                <a:ea typeface="+mj-ea"/>
                <a:cs typeface="+mj-cs"/>
                <a:sym typeface="Source Sans Pro Regular"/>
              </a:defRPr>
            </a:lvl1pPr>
          </a:lstStyle>
          <a:p>
            <a:r>
              <a:rPr b="1" dirty="0">
                <a:solidFill>
                  <a:srgbClr val="C00000"/>
                </a:solidFill>
              </a:rPr>
              <a:t>The specific information to be collected under each section includes:</a:t>
            </a:r>
          </a:p>
        </p:txBody>
      </p:sp>
      <p:sp>
        <p:nvSpPr>
          <p:cNvPr id="466" name="Oval 22"/>
          <p:cNvSpPr/>
          <p:nvPr/>
        </p:nvSpPr>
        <p:spPr>
          <a:xfrm>
            <a:off x="807881" y="4183550"/>
            <a:ext cx="696739" cy="696739"/>
          </a:xfrm>
          <a:prstGeom prst="ellipse">
            <a:avLst/>
          </a:prstGeom>
          <a:solidFill>
            <a:srgbClr val="FFFFFF"/>
          </a:solidFill>
          <a:ln w="12700">
            <a:solidFill>
              <a:schemeClr val="accent1"/>
            </a:solidFill>
            <a:miter/>
          </a:ln>
        </p:spPr>
        <p:txBody>
          <a:bodyPr lIns="45719" rIns="45719"/>
          <a:lstStyle/>
          <a:p>
            <a:endParaRPr/>
          </a:p>
        </p:txBody>
      </p:sp>
      <p:pic>
        <p:nvPicPr>
          <p:cNvPr id="490" name="Graphic 9" descr="Graphic 9"/>
          <p:cNvPicPr>
            <a:picLocks noChangeAspect="1"/>
          </p:cNvPicPr>
          <p:nvPr/>
        </p:nvPicPr>
        <p:blipFill>
          <a:blip r:embed="rId6"/>
          <a:stretch>
            <a:fillRect/>
          </a:stretch>
        </p:blipFill>
        <p:spPr>
          <a:xfrm>
            <a:off x="881928" y="4257598"/>
            <a:ext cx="548642" cy="548641"/>
          </a:xfrm>
          <a:prstGeom prst="rect">
            <a:avLst/>
          </a:prstGeom>
          <a:ln w="12700">
            <a:miter lim="400000"/>
          </a:ln>
        </p:spPr>
      </p:pic>
      <p:sp>
        <p:nvSpPr>
          <p:cNvPr id="462" name="Oval 18"/>
          <p:cNvSpPr/>
          <p:nvPr/>
        </p:nvSpPr>
        <p:spPr>
          <a:xfrm>
            <a:off x="961565" y="2557245"/>
            <a:ext cx="696739" cy="696739"/>
          </a:xfrm>
          <a:prstGeom prst="ellipse">
            <a:avLst/>
          </a:prstGeom>
          <a:solidFill>
            <a:srgbClr val="FFFFFF"/>
          </a:solidFill>
          <a:ln w="12700">
            <a:solidFill>
              <a:schemeClr val="accent1"/>
            </a:solidFill>
            <a:miter/>
          </a:ln>
        </p:spPr>
        <p:txBody>
          <a:bodyPr lIns="45719" rIns="45719"/>
          <a:lstStyle/>
          <a:p>
            <a:endParaRPr/>
          </a:p>
        </p:txBody>
      </p:sp>
      <p:pic>
        <p:nvPicPr>
          <p:cNvPr id="491" name="Graphic 11" descr="Graphic 11"/>
          <p:cNvPicPr>
            <a:picLocks noChangeAspect="1"/>
          </p:cNvPicPr>
          <p:nvPr/>
        </p:nvPicPr>
        <p:blipFill>
          <a:blip r:embed="rId7"/>
          <a:stretch>
            <a:fillRect/>
          </a:stretch>
        </p:blipFill>
        <p:spPr>
          <a:xfrm>
            <a:off x="1035613" y="2631293"/>
            <a:ext cx="548641" cy="548641"/>
          </a:xfrm>
          <a:prstGeom prst="rect">
            <a:avLst/>
          </a:prstGeom>
          <a:ln w="12700">
            <a:miter lim="400000"/>
          </a:ln>
        </p:spPr>
      </p:pic>
      <p:sp>
        <p:nvSpPr>
          <p:cNvPr id="471" name="Oval 30"/>
          <p:cNvSpPr/>
          <p:nvPr/>
        </p:nvSpPr>
        <p:spPr>
          <a:xfrm>
            <a:off x="10074110" y="1380807"/>
            <a:ext cx="696739" cy="696739"/>
          </a:xfrm>
          <a:prstGeom prst="ellipse">
            <a:avLst/>
          </a:prstGeom>
          <a:solidFill>
            <a:srgbClr val="FFFFFF"/>
          </a:solidFill>
          <a:ln w="12700">
            <a:solidFill>
              <a:schemeClr val="accent1"/>
            </a:solidFill>
            <a:miter/>
          </a:ln>
        </p:spPr>
        <p:txBody>
          <a:bodyPr lIns="45719" rIns="45719"/>
          <a:lstStyle/>
          <a:p>
            <a:endParaRPr/>
          </a:p>
        </p:txBody>
      </p:sp>
      <p:pic>
        <p:nvPicPr>
          <p:cNvPr id="489" name="Graphic 7" descr="Graphic 7"/>
          <p:cNvPicPr>
            <a:picLocks noChangeAspect="1"/>
          </p:cNvPicPr>
          <p:nvPr/>
        </p:nvPicPr>
        <p:blipFill>
          <a:blip r:embed="rId8"/>
          <a:stretch>
            <a:fillRect/>
          </a:stretch>
        </p:blipFill>
        <p:spPr>
          <a:xfrm>
            <a:off x="10148157" y="1454855"/>
            <a:ext cx="548641" cy="548641"/>
          </a:xfrm>
          <a:prstGeom prst="rect">
            <a:avLst/>
          </a:prstGeom>
          <a:ln w="12700">
            <a:miter lim="400000"/>
          </a:ln>
        </p:spPr>
      </p:pic>
      <p:sp>
        <p:nvSpPr>
          <p:cNvPr id="475" name="Oval 34"/>
          <p:cNvSpPr/>
          <p:nvPr/>
        </p:nvSpPr>
        <p:spPr>
          <a:xfrm>
            <a:off x="9822744" y="3214071"/>
            <a:ext cx="696739" cy="696739"/>
          </a:xfrm>
          <a:prstGeom prst="ellipse">
            <a:avLst/>
          </a:prstGeom>
          <a:solidFill>
            <a:srgbClr val="FFFFFF"/>
          </a:solidFill>
          <a:ln w="12700">
            <a:solidFill>
              <a:schemeClr val="accent1"/>
            </a:solidFill>
            <a:miter/>
          </a:ln>
        </p:spPr>
        <p:txBody>
          <a:bodyPr lIns="45719" rIns="45719"/>
          <a:lstStyle/>
          <a:p>
            <a:endParaRPr/>
          </a:p>
        </p:txBody>
      </p:sp>
      <p:pic>
        <p:nvPicPr>
          <p:cNvPr id="492" name="Graphic 3" descr="Graphic 3"/>
          <p:cNvPicPr>
            <a:picLocks noChangeAspect="1"/>
          </p:cNvPicPr>
          <p:nvPr/>
        </p:nvPicPr>
        <p:blipFill>
          <a:blip r:embed="rId9"/>
          <a:stretch>
            <a:fillRect/>
          </a:stretch>
        </p:blipFill>
        <p:spPr>
          <a:xfrm>
            <a:off x="9910642" y="3269477"/>
            <a:ext cx="511835" cy="526213"/>
          </a:xfrm>
          <a:prstGeom prst="rect">
            <a:avLst/>
          </a:prstGeom>
          <a:ln w="12700">
            <a:miter lim="400000"/>
          </a:ln>
        </p:spPr>
      </p:pic>
      <p:sp>
        <p:nvSpPr>
          <p:cNvPr id="2" name="Title 4">
            <a:extLst>
              <a:ext uri="{FF2B5EF4-FFF2-40B4-BE49-F238E27FC236}">
                <a16:creationId xmlns:a16="http://schemas.microsoft.com/office/drawing/2014/main" id="{5313FF3D-5451-11E4-A5E7-7E93661239FF}"/>
              </a:ext>
            </a:extLst>
          </p:cNvPr>
          <p:cNvSpPr txBox="1">
            <a:spLocks/>
          </p:cNvSpPr>
          <p:nvPr/>
        </p:nvSpPr>
        <p:spPr>
          <a:xfrm>
            <a:off x="112865" y="63703"/>
            <a:ext cx="9548686" cy="5737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3200" b="1" dirty="0"/>
              <a:t>Case investigation: information to be collected</a:t>
            </a:r>
            <a:endParaRPr lang="hu-HU" sz="3200" b="1"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8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48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8" grpId="0" animBg="1" advAuto="0"/>
      <p:bldP spid="481" grpId="0" animBg="1" advAuto="0"/>
      <p:bldP spid="484" grpId="0" animBg="1" advAuto="0"/>
      <p:bldP spid="487" grpId="0"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Content Placeholder 2"/>
          <p:cNvSpPr txBox="1">
            <a:spLocks noGrp="1"/>
          </p:cNvSpPr>
          <p:nvPr>
            <p:ph type="body" idx="1"/>
          </p:nvPr>
        </p:nvSpPr>
        <p:spPr>
          <a:xfrm>
            <a:off x="1984916" y="859261"/>
            <a:ext cx="8222168" cy="5595327"/>
          </a:xfrm>
          <a:prstGeom prst="rect">
            <a:avLst/>
          </a:prstGeom>
        </p:spPr>
        <p:txBody>
          <a:bodyPr>
            <a:normAutofit/>
          </a:bodyPr>
          <a:lstStyle/>
          <a:p>
            <a:pPr marL="248920" indent="-248920" defTabSz="283535">
              <a:lnSpc>
                <a:spcPct val="72000"/>
              </a:lnSpc>
              <a:spcBef>
                <a:spcPts val="200"/>
              </a:spcBef>
              <a:defRPr sz="2646">
                <a:solidFill>
                  <a:schemeClr val="accent6"/>
                </a:solidFill>
              </a:defRPr>
            </a:pPr>
            <a:r>
              <a:rPr sz="2400" dirty="0"/>
              <a:t>Assess: </a:t>
            </a:r>
            <a:r>
              <a:rPr sz="2400" dirty="0">
                <a:solidFill>
                  <a:srgbClr val="000000"/>
                </a:solidFill>
              </a:rPr>
              <a:t>to assess if CT is an effective preventive measure according to the pathogen, mood of transmission, extent of the outbreak,  available resources. </a:t>
            </a:r>
            <a:endParaRPr lang="hu-HU" sz="2400" dirty="0">
              <a:solidFill>
                <a:srgbClr val="000000"/>
              </a:solidFill>
            </a:endParaRPr>
          </a:p>
          <a:p>
            <a:pPr marL="248920" indent="-248920" defTabSz="283535">
              <a:lnSpc>
                <a:spcPct val="72000"/>
              </a:lnSpc>
              <a:spcBef>
                <a:spcPts val="200"/>
              </a:spcBef>
              <a:defRPr sz="2646">
                <a:solidFill>
                  <a:schemeClr val="accent6"/>
                </a:solidFill>
              </a:defRPr>
            </a:pPr>
            <a:endParaRPr sz="2400" dirty="0">
              <a:solidFill>
                <a:srgbClr val="000000"/>
              </a:solidFill>
            </a:endParaRPr>
          </a:p>
          <a:p>
            <a:pPr marL="248920" indent="-248920" defTabSz="283535">
              <a:lnSpc>
                <a:spcPct val="72000"/>
              </a:lnSpc>
              <a:spcBef>
                <a:spcPts val="200"/>
              </a:spcBef>
              <a:defRPr sz="2646">
                <a:solidFill>
                  <a:schemeClr val="accent6"/>
                </a:solidFill>
              </a:defRPr>
            </a:pPr>
            <a:r>
              <a:rPr sz="2400" dirty="0"/>
              <a:t>Identify and list: </a:t>
            </a:r>
            <a:r>
              <a:rPr sz="2400" dirty="0">
                <a:solidFill>
                  <a:srgbClr val="000000"/>
                </a:solidFill>
              </a:rPr>
              <a:t>review case activities during the infectious period to identify who came in contact with the case. Gather all possible data and verify them. </a:t>
            </a:r>
            <a:endParaRPr lang="hu-HU" sz="2400" dirty="0">
              <a:solidFill>
                <a:srgbClr val="000000"/>
              </a:solidFill>
            </a:endParaRPr>
          </a:p>
          <a:p>
            <a:pPr marL="248920" indent="-248920" defTabSz="283535">
              <a:lnSpc>
                <a:spcPct val="72000"/>
              </a:lnSpc>
              <a:spcBef>
                <a:spcPts val="200"/>
              </a:spcBef>
              <a:defRPr sz="2646">
                <a:solidFill>
                  <a:schemeClr val="accent6"/>
                </a:solidFill>
              </a:defRPr>
            </a:pPr>
            <a:endParaRPr sz="2400" dirty="0">
              <a:solidFill>
                <a:srgbClr val="000000"/>
              </a:solidFill>
            </a:endParaRPr>
          </a:p>
          <a:p>
            <a:pPr marL="248920" indent="-248920" defTabSz="283535">
              <a:lnSpc>
                <a:spcPct val="72000"/>
              </a:lnSpc>
              <a:spcBef>
                <a:spcPts val="200"/>
              </a:spcBef>
              <a:defRPr sz="2646">
                <a:solidFill>
                  <a:schemeClr val="accent6"/>
                </a:solidFill>
              </a:defRPr>
            </a:pPr>
            <a:r>
              <a:rPr sz="2400" dirty="0"/>
              <a:t>Prioritize: </a:t>
            </a:r>
            <a:r>
              <a:rPr sz="2400" dirty="0">
                <a:solidFill>
                  <a:srgbClr val="000000"/>
                </a:solidFill>
              </a:rPr>
              <a:t>If the number of contacts is large and resources are limited, focus on those contacts with the highest risk of infection or exposure  or those with risk </a:t>
            </a:r>
            <a:r>
              <a:rPr sz="2400" dirty="0"/>
              <a:t>of developing severe symptoms/ complications</a:t>
            </a:r>
            <a:endParaRPr lang="hu-HU" sz="2400" dirty="0"/>
          </a:p>
          <a:p>
            <a:pPr marL="248920" indent="-248920" defTabSz="283535">
              <a:lnSpc>
                <a:spcPct val="72000"/>
              </a:lnSpc>
              <a:spcBef>
                <a:spcPts val="200"/>
              </a:spcBef>
              <a:defRPr sz="2646">
                <a:solidFill>
                  <a:schemeClr val="accent6"/>
                </a:solidFill>
              </a:defRPr>
            </a:pPr>
            <a:endParaRPr sz="2400" dirty="0"/>
          </a:p>
          <a:p>
            <a:pPr marL="248920" indent="-248920" defTabSz="283535">
              <a:lnSpc>
                <a:spcPct val="72000"/>
              </a:lnSpc>
              <a:spcBef>
                <a:spcPts val="200"/>
              </a:spcBef>
              <a:defRPr sz="2646">
                <a:solidFill>
                  <a:schemeClr val="accent6"/>
                </a:solidFill>
              </a:defRPr>
            </a:pPr>
            <a:r>
              <a:rPr sz="2400" dirty="0"/>
              <a:t>Intervention: </a:t>
            </a:r>
            <a:r>
              <a:rPr sz="2400" dirty="0">
                <a:solidFill>
                  <a:srgbClr val="000000"/>
                </a:solidFill>
              </a:rPr>
              <a:t>apply preventive measures (vaccination, chemoprophylaxis...)</a:t>
            </a:r>
            <a:endParaRPr lang="hu-HU" sz="2400" dirty="0">
              <a:solidFill>
                <a:srgbClr val="000000"/>
              </a:solidFill>
            </a:endParaRPr>
          </a:p>
          <a:p>
            <a:pPr marL="248920" indent="-248920" defTabSz="283535">
              <a:lnSpc>
                <a:spcPct val="72000"/>
              </a:lnSpc>
              <a:spcBef>
                <a:spcPts val="200"/>
              </a:spcBef>
              <a:defRPr sz="2646">
                <a:solidFill>
                  <a:schemeClr val="accent6"/>
                </a:solidFill>
              </a:defRPr>
            </a:pPr>
            <a:endParaRPr sz="2400" dirty="0">
              <a:solidFill>
                <a:srgbClr val="000000"/>
              </a:solidFill>
            </a:endParaRPr>
          </a:p>
          <a:p>
            <a:pPr marL="248920" indent="-248920" defTabSz="283535">
              <a:lnSpc>
                <a:spcPct val="72000"/>
              </a:lnSpc>
              <a:spcBef>
                <a:spcPts val="200"/>
              </a:spcBef>
              <a:defRPr sz="2646">
                <a:solidFill>
                  <a:schemeClr val="accent6"/>
                </a:solidFill>
              </a:defRPr>
            </a:pPr>
            <a:r>
              <a:rPr sz="2400" dirty="0"/>
              <a:t>Monitor: </a:t>
            </a:r>
            <a:r>
              <a:rPr sz="2400" dirty="0">
                <a:solidFill>
                  <a:srgbClr val="000000"/>
                </a:solidFill>
              </a:rPr>
              <a:t>follow up contacts for the max incubation period from the last exposure.  </a:t>
            </a:r>
          </a:p>
        </p:txBody>
      </p:sp>
      <p:sp>
        <p:nvSpPr>
          <p:cNvPr id="2" name="Title 4">
            <a:extLst>
              <a:ext uri="{FF2B5EF4-FFF2-40B4-BE49-F238E27FC236}">
                <a16:creationId xmlns:a16="http://schemas.microsoft.com/office/drawing/2014/main" id="{0C215B85-7B0F-9F5D-C803-899545450AC9}"/>
              </a:ext>
            </a:extLst>
          </p:cNvPr>
          <p:cNvSpPr txBox="1">
            <a:spLocks/>
          </p:cNvSpPr>
          <p:nvPr/>
        </p:nvSpPr>
        <p:spPr>
          <a:xfrm>
            <a:off x="184426" y="0"/>
            <a:ext cx="5771099"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sz="3200" b="1" dirty="0"/>
              <a:t>Steps </a:t>
            </a:r>
            <a:r>
              <a:rPr lang="hu-HU" sz="3200" b="1" dirty="0" err="1"/>
              <a:t>for</a:t>
            </a:r>
            <a:r>
              <a:rPr lang="hu-HU" sz="3200" b="1" dirty="0"/>
              <a:t> </a:t>
            </a:r>
            <a:r>
              <a:rPr lang="hu-HU" sz="3200" b="1" dirty="0" err="1"/>
              <a:t>contact</a:t>
            </a:r>
            <a:r>
              <a:rPr lang="hu-HU" sz="3200" b="1" dirty="0"/>
              <a:t> </a:t>
            </a:r>
            <a:r>
              <a:rPr lang="hu-HU" sz="3200" b="1" dirty="0" err="1"/>
              <a:t>tracing</a:t>
            </a:r>
            <a:endParaRPr lang="hu-HU" sz="3200" b="1" dirty="0"/>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 name="Content Placeholder 2"/>
          <p:cNvSpPr txBox="1">
            <a:spLocks noGrp="1"/>
          </p:cNvSpPr>
          <p:nvPr>
            <p:ph type="body" idx="1"/>
          </p:nvPr>
        </p:nvSpPr>
        <p:spPr>
          <a:xfrm>
            <a:off x="1984916" y="1101964"/>
            <a:ext cx="8222168" cy="4043777"/>
          </a:xfrm>
          <a:prstGeom prst="rect">
            <a:avLst/>
          </a:prstGeom>
        </p:spPr>
        <p:txBody>
          <a:bodyPr/>
          <a:lstStyle/>
          <a:p>
            <a:pPr marL="0" indent="0">
              <a:lnSpc>
                <a:spcPct val="72000"/>
              </a:lnSpc>
              <a:buSzTx/>
              <a:buNone/>
              <a:defRPr sz="2400"/>
            </a:pPr>
            <a:r>
              <a:rPr b="1" dirty="0">
                <a:solidFill>
                  <a:srgbClr val="C00000"/>
                </a:solidFill>
              </a:rPr>
              <a:t>Several measures/ interventions could be applied to protect contacts from developing the disease, below are some examples:</a:t>
            </a:r>
          </a:p>
          <a:p>
            <a:pPr marL="0" indent="0">
              <a:lnSpc>
                <a:spcPct val="72000"/>
              </a:lnSpc>
              <a:buSzTx/>
              <a:buNone/>
              <a:defRPr sz="2400"/>
            </a:pPr>
            <a:endParaRPr dirty="0"/>
          </a:p>
          <a:p>
            <a:pPr marL="254000" indent="-254000">
              <a:lnSpc>
                <a:spcPct val="72000"/>
              </a:lnSpc>
              <a:buClr>
                <a:srgbClr val="65A000"/>
              </a:buClr>
              <a:defRPr sz="2400"/>
            </a:pPr>
            <a:r>
              <a:rPr dirty="0"/>
              <a:t>Chemoprophylaxis: as in case of contact of meningococcal cases, antibiotics are given</a:t>
            </a:r>
          </a:p>
          <a:p>
            <a:pPr marL="254000" indent="-254000">
              <a:lnSpc>
                <a:spcPct val="72000"/>
              </a:lnSpc>
              <a:buClr>
                <a:srgbClr val="65A000"/>
              </a:buClr>
              <a:defRPr sz="2400"/>
            </a:pPr>
            <a:r>
              <a:rPr dirty="0"/>
              <a:t>Vaccination in case of measles, HBV, Ebola</a:t>
            </a:r>
          </a:p>
          <a:p>
            <a:pPr marL="254000" indent="-254000">
              <a:lnSpc>
                <a:spcPct val="72000"/>
              </a:lnSpc>
              <a:buClr>
                <a:srgbClr val="65A000"/>
              </a:buClr>
              <a:defRPr sz="2400"/>
            </a:pPr>
            <a:r>
              <a:rPr dirty="0"/>
              <a:t>Immunoglobulins in some situation where vaccination is contraindicated.</a:t>
            </a:r>
          </a:p>
          <a:p>
            <a:pPr marL="254000" indent="-254000">
              <a:lnSpc>
                <a:spcPct val="72000"/>
              </a:lnSpc>
              <a:buClr>
                <a:srgbClr val="65A000"/>
              </a:buClr>
              <a:defRPr sz="2400"/>
            </a:pPr>
            <a:r>
              <a:rPr dirty="0"/>
              <a:t>Immunoglobulins and vaccine (rabies for example)</a:t>
            </a:r>
          </a:p>
          <a:p>
            <a:pPr marL="254000" indent="-254000">
              <a:lnSpc>
                <a:spcPct val="72000"/>
              </a:lnSpc>
              <a:buClr>
                <a:srgbClr val="65A000"/>
              </a:buClr>
              <a:defRPr sz="2400"/>
            </a:pPr>
            <a:r>
              <a:rPr dirty="0"/>
              <a:t>Isolation/ quarantine for contacts of Avian Influenza, MERS,COVID-19...</a:t>
            </a:r>
          </a:p>
          <a:p>
            <a:pPr marL="254000" indent="-254000">
              <a:lnSpc>
                <a:spcPct val="72000"/>
              </a:lnSpc>
              <a:buClr>
                <a:srgbClr val="65A000"/>
              </a:buClr>
              <a:defRPr sz="2400"/>
            </a:pPr>
            <a:r>
              <a:rPr dirty="0"/>
              <a:t>If they develop symptoms, early treatment     </a:t>
            </a:r>
          </a:p>
        </p:txBody>
      </p:sp>
      <p:sp>
        <p:nvSpPr>
          <p:cNvPr id="2" name="Title 4">
            <a:extLst>
              <a:ext uri="{FF2B5EF4-FFF2-40B4-BE49-F238E27FC236}">
                <a16:creationId xmlns:a16="http://schemas.microsoft.com/office/drawing/2014/main" id="{122C63C8-E794-AE9D-AB8B-FC91B85C7B40}"/>
              </a:ext>
            </a:extLst>
          </p:cNvPr>
          <p:cNvSpPr txBox="1">
            <a:spLocks/>
          </p:cNvSpPr>
          <p:nvPr/>
        </p:nvSpPr>
        <p:spPr>
          <a:xfrm>
            <a:off x="192379" y="71746"/>
            <a:ext cx="4333666"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sz="3200" b="1" dirty="0"/>
              <a:t>Measures to contacts</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 name="Google Shape;746;p55"/>
          <p:cNvSpPr txBox="1">
            <a:spLocks noGrp="1"/>
          </p:cNvSpPr>
          <p:nvPr>
            <p:ph type="body" idx="1"/>
          </p:nvPr>
        </p:nvSpPr>
        <p:spPr>
          <a:xfrm>
            <a:off x="1813466" y="1817807"/>
            <a:ext cx="8222168" cy="3527185"/>
          </a:xfrm>
          <a:prstGeom prst="rect">
            <a:avLst/>
          </a:prstGeom>
        </p:spPr>
        <p:txBody>
          <a:bodyPr lIns="0" tIns="0" rIns="0" bIns="0"/>
          <a:lstStyle/>
          <a:p>
            <a:pPr marL="0" indent="0">
              <a:spcBef>
                <a:spcPts val="1200"/>
              </a:spcBef>
              <a:buSzTx/>
              <a:buNone/>
              <a:defRPr sz="2400"/>
            </a:pPr>
            <a:r>
              <a:rPr b="1" dirty="0">
                <a:solidFill>
                  <a:srgbClr val="C00000"/>
                </a:solidFill>
              </a:rPr>
              <a:t>All individuals who have been exposed to a case should be identified and listed </a:t>
            </a:r>
          </a:p>
          <a:p>
            <a:pPr marL="254000" indent="-254000">
              <a:spcBef>
                <a:spcPts val="1200"/>
              </a:spcBef>
              <a:buClr>
                <a:srgbClr val="C00000"/>
              </a:buClr>
              <a:defRPr sz="2400"/>
            </a:pPr>
            <a:r>
              <a:rPr dirty="0"/>
              <a:t>Who did the case come into close contact with?</a:t>
            </a:r>
          </a:p>
          <a:p>
            <a:pPr marL="254000" indent="-254000">
              <a:spcBef>
                <a:spcPts val="1200"/>
              </a:spcBef>
              <a:buClr>
                <a:srgbClr val="C00000"/>
              </a:buClr>
              <a:defRPr sz="2400"/>
            </a:pPr>
            <a:r>
              <a:rPr dirty="0"/>
              <a:t>What activities was case doing at the time?</a:t>
            </a:r>
          </a:p>
          <a:p>
            <a:pPr marL="254000" indent="-254000">
              <a:spcBef>
                <a:spcPts val="1200"/>
              </a:spcBef>
              <a:buClr>
                <a:srgbClr val="C00000"/>
              </a:buClr>
              <a:defRPr sz="2400"/>
            </a:pPr>
            <a:r>
              <a:rPr dirty="0"/>
              <a:t>Where did these activities take place?</a:t>
            </a:r>
          </a:p>
          <a:p>
            <a:pPr marL="254000" indent="-254000">
              <a:spcBef>
                <a:spcPts val="1200"/>
              </a:spcBef>
              <a:buClr>
                <a:srgbClr val="C00000"/>
              </a:buClr>
              <a:defRPr sz="2400"/>
            </a:pPr>
            <a:r>
              <a:rPr dirty="0"/>
              <a:t>When did the case come into contact with this person?</a:t>
            </a:r>
          </a:p>
          <a:p>
            <a:pPr marL="254000" indent="-254000">
              <a:spcBef>
                <a:spcPts val="1200"/>
              </a:spcBef>
              <a:buClr>
                <a:srgbClr val="C00000"/>
              </a:buClr>
              <a:defRPr sz="2400"/>
            </a:pPr>
            <a:r>
              <a:rPr dirty="0"/>
              <a:t>Other key information to gather: Contacts /follow-up information, health status</a:t>
            </a:r>
          </a:p>
        </p:txBody>
      </p:sp>
      <p:sp>
        <p:nvSpPr>
          <p:cNvPr id="508" name="Google Shape;745;p55"/>
          <p:cNvSpPr txBox="1">
            <a:spLocks noGrp="1"/>
          </p:cNvSpPr>
          <p:nvPr>
            <p:ph type="title" idx="4294967295"/>
          </p:nvPr>
        </p:nvSpPr>
        <p:spPr>
          <a:xfrm>
            <a:off x="213755" y="-52023"/>
            <a:ext cx="6101490" cy="961452"/>
          </a:xfrm>
          <a:prstGeom prst="rect">
            <a:avLst/>
          </a:prstGeom>
        </p:spPr>
        <p:txBody>
          <a:bodyPr lIns="0" tIns="0" rIns="0" bIns="0" anchor="b"/>
          <a:lstStyle/>
          <a:p>
            <a:r>
              <a:rPr b="1" dirty="0"/>
              <a:t>Contact identifying and listing : key information to be gathered</a:t>
            </a:r>
          </a:p>
        </p:txBody>
      </p:sp>
      <p:pic>
        <p:nvPicPr>
          <p:cNvPr id="509" name="Image 3" descr="Image 3"/>
          <p:cNvPicPr>
            <a:picLocks noChangeAspect="1"/>
          </p:cNvPicPr>
          <p:nvPr/>
        </p:nvPicPr>
        <p:blipFill>
          <a:blip r:embed="rId2"/>
          <a:stretch>
            <a:fillRect/>
          </a:stretch>
        </p:blipFill>
        <p:spPr>
          <a:xfrm>
            <a:off x="9314632" y="1371598"/>
            <a:ext cx="2146853" cy="4114801"/>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Google Shape;307;p8"/>
          <p:cNvSpPr txBox="1">
            <a:spLocks noGrp="1"/>
          </p:cNvSpPr>
          <p:nvPr>
            <p:ph type="title"/>
          </p:nvPr>
        </p:nvSpPr>
        <p:spPr>
          <a:xfrm>
            <a:off x="388937" y="691563"/>
            <a:ext cx="3264195" cy="754663"/>
          </a:xfrm>
          <a:prstGeom prst="rect">
            <a:avLst/>
          </a:prstGeom>
        </p:spPr>
        <p:txBody>
          <a:bodyPr lIns="0" tIns="0" rIns="0" bIns="0" anchor="b"/>
          <a:lstStyle/>
          <a:p>
            <a:r>
              <a:rPr b="1" dirty="0"/>
              <a:t>Introduction</a:t>
            </a:r>
          </a:p>
        </p:txBody>
      </p:sp>
      <p:sp>
        <p:nvSpPr>
          <p:cNvPr id="308" name="Google Shape;308;p8"/>
          <p:cNvSpPr txBox="1">
            <a:spLocks noGrp="1"/>
          </p:cNvSpPr>
          <p:nvPr>
            <p:ph type="body" idx="1"/>
          </p:nvPr>
        </p:nvSpPr>
        <p:spPr>
          <a:xfrm>
            <a:off x="4273550" y="1525453"/>
            <a:ext cx="7529514" cy="3807094"/>
          </a:xfrm>
          <a:prstGeom prst="rect">
            <a:avLst/>
          </a:prstGeom>
        </p:spPr>
        <p:txBody>
          <a:bodyPr lIns="0" tIns="0" rIns="0" bIns="0" anchor="t">
            <a:normAutofit/>
          </a:bodyPr>
          <a:lstStyle/>
          <a:p>
            <a:pPr marL="0" indent="0">
              <a:buSzTx/>
              <a:buNone/>
              <a:defRPr sz="2400"/>
            </a:pPr>
            <a:r>
              <a:rPr dirty="0"/>
              <a:t>This learning resource is part of the Rapid Response Team Advanced Training </a:t>
            </a:r>
            <a:r>
              <a:rPr lang="en-GB">
                <a:ea typeface="+mj-lt"/>
                <a:cs typeface="+mj-lt"/>
              </a:rPr>
              <a:t>Package</a:t>
            </a:r>
            <a:r>
              <a:rPr lang="en-US">
                <a:ea typeface="+mj-lt"/>
                <a:cs typeface="+mj-lt"/>
              </a:rPr>
              <a:t> </a:t>
            </a:r>
            <a:r>
              <a:t>(RRT ATP) especially </a:t>
            </a:r>
            <a:r>
              <a:rPr dirty="0"/>
              <a:t>geared to RRT members.</a:t>
            </a:r>
          </a:p>
          <a:p>
            <a:pPr marL="0" indent="0">
              <a:buSzTx/>
              <a:buNone/>
              <a:defRPr sz="2400"/>
            </a:pPr>
            <a:endParaRPr dirty="0"/>
          </a:p>
          <a:p>
            <a:pPr marL="0" indent="0">
              <a:buSzTx/>
              <a:buNone/>
              <a:defRPr sz="2400"/>
            </a:pPr>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pPr marL="0" indent="0">
              <a:buSzTx/>
              <a:buNone/>
              <a:defRPr sz="2400"/>
            </a:pPr>
            <a:endParaRPr dirty="0"/>
          </a:p>
          <a:p>
            <a:pPr marL="0" indent="0">
              <a:buSzTx/>
              <a:buNone/>
              <a:defRPr sz="2400"/>
            </a:pPr>
            <a:r>
              <a:rPr dirty="0"/>
              <a:t>The RRT ATP is a component of the Rapid Response Teams Training</a:t>
            </a:r>
            <a:r>
              <a:rPr lang="fr-FR" dirty="0"/>
              <a:t> Programme.</a:t>
            </a:r>
            <a:endParaRPr dirty="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 name="Title 1"/>
          <p:cNvSpPr txBox="1">
            <a:spLocks noGrp="1"/>
          </p:cNvSpPr>
          <p:nvPr>
            <p:ph type="title"/>
          </p:nvPr>
        </p:nvSpPr>
        <p:spPr>
          <a:xfrm>
            <a:off x="419841" y="81712"/>
            <a:ext cx="3805632" cy="1530531"/>
          </a:xfrm>
          <a:prstGeom prst="rect">
            <a:avLst/>
          </a:prstGeom>
        </p:spPr>
        <p:txBody>
          <a:bodyPr/>
          <a:lstStyle/>
          <a:p>
            <a:r>
              <a:rPr b="1" dirty="0"/>
              <a:t>Contact follow-up: groups at </a:t>
            </a:r>
          </a:p>
          <a:p>
            <a:r>
              <a:rPr b="1" dirty="0"/>
              <a:t>higher risk </a:t>
            </a:r>
          </a:p>
        </p:txBody>
      </p:sp>
      <p:sp>
        <p:nvSpPr>
          <p:cNvPr id="513" name="Content Placeholder 8"/>
          <p:cNvSpPr txBox="1">
            <a:spLocks noGrp="1"/>
          </p:cNvSpPr>
          <p:nvPr>
            <p:ph type="body" sz="half" idx="1"/>
          </p:nvPr>
        </p:nvSpPr>
        <p:spPr>
          <a:xfrm>
            <a:off x="4225473" y="2815756"/>
            <a:ext cx="7542232" cy="1226488"/>
          </a:xfrm>
          <a:prstGeom prst="rect">
            <a:avLst/>
          </a:prstGeom>
        </p:spPr>
        <p:txBody>
          <a:bodyPr lIns="0" tIns="0" rIns="0" bIns="0"/>
          <a:lstStyle/>
          <a:p>
            <a:pPr marL="0" indent="0" algn="ctr">
              <a:buSzTx/>
              <a:buNone/>
              <a:defRPr sz="2800">
                <a:solidFill>
                  <a:srgbClr val="C00000"/>
                </a:solidFill>
                <a:latin typeface="Source Sans Pro Bold"/>
                <a:ea typeface="Source Sans Pro Bold"/>
                <a:cs typeface="Source Sans Pro Bold"/>
                <a:sym typeface="Source Sans Pro Bold"/>
              </a:defRPr>
            </a:pPr>
            <a:r>
              <a:rPr b="1" dirty="0"/>
              <a:t>For which </a:t>
            </a:r>
            <a:r>
              <a:rPr b="1" dirty="0">
                <a:solidFill>
                  <a:srgbClr val="65A000"/>
                </a:solidFill>
              </a:rPr>
              <a:t>groups at higher risk </a:t>
            </a:r>
          </a:p>
          <a:p>
            <a:pPr marL="0" indent="0" algn="ctr">
              <a:buSzTx/>
              <a:buNone/>
              <a:defRPr sz="2800">
                <a:solidFill>
                  <a:srgbClr val="C00000"/>
                </a:solidFill>
                <a:latin typeface="Source Sans Pro Bold"/>
                <a:ea typeface="Source Sans Pro Bold"/>
                <a:cs typeface="Source Sans Pro Bold"/>
                <a:sym typeface="Source Sans Pro Bold"/>
              </a:defRPr>
            </a:pPr>
            <a:r>
              <a:rPr b="1" dirty="0"/>
              <a:t>should we prioritize contact follow-up? </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Content Placeholder 8"/>
          <p:cNvSpPr txBox="1">
            <a:spLocks noGrp="1"/>
          </p:cNvSpPr>
          <p:nvPr>
            <p:ph type="body" idx="1"/>
          </p:nvPr>
        </p:nvSpPr>
        <p:spPr>
          <a:xfrm>
            <a:off x="2378926" y="1247000"/>
            <a:ext cx="8222168" cy="3115450"/>
          </a:xfrm>
          <a:prstGeom prst="rect">
            <a:avLst/>
          </a:prstGeom>
        </p:spPr>
        <p:txBody>
          <a:bodyPr lIns="0" tIns="0" rIns="0" bIns="0"/>
          <a:lstStyle/>
          <a:p>
            <a:pPr marL="0" indent="0">
              <a:buSzTx/>
              <a:buNone/>
              <a:defRPr sz="2400"/>
            </a:pPr>
            <a:r>
              <a:rPr b="1" dirty="0">
                <a:solidFill>
                  <a:srgbClr val="C00000"/>
                </a:solidFill>
              </a:rPr>
              <a:t>Prioritization for follow-up should be given to contacts at higher risk including: </a:t>
            </a:r>
          </a:p>
          <a:p>
            <a:pPr marL="0" indent="0">
              <a:buSzTx/>
              <a:buNone/>
              <a:defRPr sz="2400"/>
            </a:pPr>
            <a:endParaRPr dirty="0"/>
          </a:p>
          <a:p>
            <a:pPr marL="342900" indent="-342900">
              <a:buClr>
                <a:srgbClr val="C00000"/>
              </a:buClr>
              <a:buFontTx/>
              <a:buAutoNum type="arabicPeriod"/>
              <a:defRPr sz="2400"/>
            </a:pPr>
            <a:r>
              <a:rPr sz="2400" dirty="0"/>
              <a:t>Contacts at a higher risk of </a:t>
            </a:r>
            <a:r>
              <a:rPr sz="2400" dirty="0">
                <a:solidFill>
                  <a:schemeClr val="accent2"/>
                </a:solidFill>
              </a:rPr>
              <a:t>infection</a:t>
            </a:r>
            <a:r>
              <a:rPr sz="2400" dirty="0"/>
              <a:t> based on their degree of exposure, with the goal of breaking chains of transmission</a:t>
            </a:r>
          </a:p>
          <a:p>
            <a:pPr marL="342900" indent="-342900">
              <a:buClr>
                <a:srgbClr val="C00000"/>
              </a:buClr>
              <a:buFontTx/>
              <a:buAutoNum type="arabicPeriod"/>
              <a:defRPr sz="2400"/>
            </a:pPr>
            <a:r>
              <a:rPr sz="2400" dirty="0"/>
              <a:t> Contacts at a higher risk of developing </a:t>
            </a:r>
            <a:r>
              <a:rPr sz="2400" dirty="0">
                <a:solidFill>
                  <a:schemeClr val="accent2"/>
                </a:solidFill>
              </a:rPr>
              <a:t>severe disease,</a:t>
            </a:r>
            <a:r>
              <a:rPr sz="2400" dirty="0"/>
              <a:t> to ensure early referral to healthcare.</a:t>
            </a:r>
          </a:p>
        </p:txBody>
      </p:sp>
      <p:grpSp>
        <p:nvGrpSpPr>
          <p:cNvPr id="520" name="Content Placeholder 9"/>
          <p:cNvGrpSpPr/>
          <p:nvPr/>
        </p:nvGrpSpPr>
        <p:grpSpPr>
          <a:xfrm>
            <a:off x="571500" y="4974916"/>
            <a:ext cx="11049000" cy="636084"/>
            <a:chOff x="0" y="0"/>
            <a:chExt cx="11049000" cy="976622"/>
          </a:xfrm>
        </p:grpSpPr>
        <p:sp>
          <p:nvSpPr>
            <p:cNvPr id="518" name="Rectangle"/>
            <p:cNvSpPr/>
            <p:nvPr/>
          </p:nvSpPr>
          <p:spPr>
            <a:xfrm>
              <a:off x="0" y="0"/>
              <a:ext cx="11049000" cy="976622"/>
            </a:xfrm>
            <a:prstGeom prst="rect">
              <a:avLst/>
            </a:prstGeom>
            <a:solidFill>
              <a:srgbClr val="C00000"/>
            </a:solidFill>
            <a:ln w="12700" cap="flat">
              <a:noFill/>
              <a:miter lim="400000"/>
            </a:ln>
            <a:effectLst/>
          </p:spPr>
          <p:txBody>
            <a:bodyPr wrap="square" lIns="45719" tIns="45719" rIns="45719" bIns="45719" numCol="1" anchor="t">
              <a:noAutofit/>
            </a:bodyPr>
            <a:lstStyle/>
            <a:p>
              <a:pPr algn="ctr" defTabSz="289321">
                <a:lnSpc>
                  <a:spcPct val="81000"/>
                </a:lnSpc>
                <a:spcBef>
                  <a:spcPts val="700"/>
                </a:spcBef>
                <a:defRPr sz="3200">
                  <a:latin typeface="+mj-lt"/>
                  <a:ea typeface="+mj-ea"/>
                  <a:cs typeface="+mj-cs"/>
                  <a:sym typeface="Source Sans Pro Regular"/>
                </a:defRPr>
              </a:pPr>
              <a:endParaRPr/>
            </a:p>
          </p:txBody>
        </p:sp>
        <p:sp>
          <p:nvSpPr>
            <p:cNvPr id="519" name="Remember that: not all contacts are considered equally at risk and when human resources are strained, contacts who are at the highest risk for exposure or severity of disease cannot be missed."/>
            <p:cNvSpPr txBox="1"/>
            <p:nvPr/>
          </p:nvSpPr>
          <p:spPr>
            <a:xfrm>
              <a:off x="45719" y="0"/>
              <a:ext cx="10957561" cy="63608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lgn="ctr" defTabSz="251710">
                <a:lnSpc>
                  <a:spcPct val="81000"/>
                </a:lnSpc>
                <a:spcBef>
                  <a:spcPts val="600"/>
                </a:spcBef>
                <a:defRPr sz="2088">
                  <a:solidFill>
                    <a:srgbClr val="FFFFFF"/>
                  </a:solidFill>
                  <a:latin typeface="+mj-lt"/>
                  <a:ea typeface="+mj-ea"/>
                  <a:cs typeface="+mj-cs"/>
                  <a:sym typeface="Source Sans Pro Regular"/>
                </a:defRPr>
              </a:lvl1pPr>
            </a:lstStyle>
            <a:p>
              <a:r>
                <a:rPr sz="2000" dirty="0"/>
                <a:t>Remember that: not all contacts are considered equally at risk and when human resources are strained, contacts who are at the highest risk for exposure or severity of disease cannot be missed. </a:t>
              </a:r>
            </a:p>
          </p:txBody>
        </p:sp>
      </p:grpSp>
      <p:sp>
        <p:nvSpPr>
          <p:cNvPr id="2" name="Title 4">
            <a:extLst>
              <a:ext uri="{FF2B5EF4-FFF2-40B4-BE49-F238E27FC236}">
                <a16:creationId xmlns:a16="http://schemas.microsoft.com/office/drawing/2014/main" id="{A003545C-94D7-028B-F20D-647851987AEA}"/>
              </a:ext>
            </a:extLst>
          </p:cNvPr>
          <p:cNvSpPr txBox="1">
            <a:spLocks/>
          </p:cNvSpPr>
          <p:nvPr/>
        </p:nvSpPr>
        <p:spPr>
          <a:xfrm>
            <a:off x="192379" y="71747"/>
            <a:ext cx="7951496" cy="4807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3200" b="1" dirty="0"/>
              <a:t>Contact follow-up: groups at higher risk </a:t>
            </a:r>
            <a:endParaRPr lang="hu-HU" sz="3200" b="1" dirty="0"/>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7" name="Content Placeholder 2"/>
          <p:cNvGrpSpPr/>
          <p:nvPr/>
        </p:nvGrpSpPr>
        <p:grpSpPr>
          <a:xfrm>
            <a:off x="4185384" y="3138179"/>
            <a:ext cx="3821232" cy="1323169"/>
            <a:chOff x="0" y="0"/>
            <a:chExt cx="3821231" cy="1323167"/>
          </a:xfrm>
        </p:grpSpPr>
        <p:sp>
          <p:nvSpPr>
            <p:cNvPr id="525" name="Rectangle"/>
            <p:cNvSpPr/>
            <p:nvPr/>
          </p:nvSpPr>
          <p:spPr>
            <a:xfrm>
              <a:off x="0" y="0"/>
              <a:ext cx="3821232" cy="1289787"/>
            </a:xfrm>
            <a:prstGeom prst="rect">
              <a:avLst/>
            </a:prstGeom>
            <a:noFill/>
            <a:ln w="28575" cap="flat">
              <a:solidFill>
                <a:srgbClr val="000000"/>
              </a:solidFill>
              <a:prstDash val="solid"/>
              <a:miter lim="800000"/>
            </a:ln>
            <a:effectLst/>
          </p:spPr>
          <p:txBody>
            <a:bodyPr wrap="square" lIns="45719" tIns="45719" rIns="45719" bIns="45719" numCol="1" anchor="t">
              <a:noAutofit/>
            </a:bodyPr>
            <a:lstStyle/>
            <a:p>
              <a:pPr>
                <a:spcBef>
                  <a:spcPts val="700"/>
                </a:spcBef>
                <a:defRPr sz="3000">
                  <a:solidFill>
                    <a:srgbClr val="10253F"/>
                  </a:solidFill>
                  <a:latin typeface="Arial"/>
                  <a:ea typeface="Arial"/>
                  <a:cs typeface="Arial"/>
                  <a:sym typeface="Arial"/>
                </a:defRPr>
              </a:pPr>
              <a:endParaRPr/>
            </a:p>
          </p:txBody>
        </p:sp>
        <p:sp>
          <p:nvSpPr>
            <p:cNvPr id="526" name="VIDEO…"/>
            <p:cNvSpPr txBox="1"/>
            <p:nvPr/>
          </p:nvSpPr>
          <p:spPr>
            <a:xfrm>
              <a:off x="65225" y="14287"/>
              <a:ext cx="3690781" cy="130888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936" tIns="50936" rIns="50936" bIns="50936" numCol="1" anchor="t">
              <a:spAutoFit/>
            </a:bodyPr>
            <a:lstStyle/>
            <a:p>
              <a:pPr algn="ctr">
                <a:spcBef>
                  <a:spcPts val="600"/>
                </a:spcBef>
                <a:defRPr sz="2800" u="sng">
                  <a:solidFill>
                    <a:srgbClr val="002060"/>
                  </a:solidFill>
                  <a:latin typeface="+mj-lt"/>
                  <a:ea typeface="+mj-ea"/>
                  <a:cs typeface="+mj-cs"/>
                  <a:sym typeface="Source Sans Pro Regular"/>
                </a:defRPr>
              </a:pPr>
              <a:r>
                <a:rPr>
                  <a:solidFill>
                    <a:srgbClr val="0563C1"/>
                  </a:solidFill>
                  <a:uFill>
                    <a:solidFill>
                      <a:srgbClr val="0563C1"/>
                    </a:solidFill>
                  </a:uFill>
                  <a:hlinkClick r:id="rId3"/>
                </a:rPr>
                <a:t>VIDEO</a:t>
              </a:r>
              <a:r>
                <a:rPr u="none">
                  <a:solidFill>
                    <a:srgbClr val="10253F"/>
                  </a:solidFill>
                </a:rPr>
                <a:t> </a:t>
              </a:r>
              <a:endParaRPr sz="3000">
                <a:solidFill>
                  <a:srgbClr val="10253F"/>
                </a:solidFill>
                <a:latin typeface="Arial"/>
                <a:ea typeface="Arial"/>
                <a:cs typeface="Arial"/>
                <a:sym typeface="Arial"/>
              </a:endParaRPr>
            </a:p>
            <a:p>
              <a:pPr>
                <a:spcBef>
                  <a:spcPts val="500"/>
                </a:spcBef>
                <a:defRPr sz="2100">
                  <a:solidFill>
                    <a:srgbClr val="10253F"/>
                  </a:solidFill>
                  <a:latin typeface="+mj-lt"/>
                  <a:ea typeface="+mj-ea"/>
                  <a:cs typeface="+mj-cs"/>
                  <a:sym typeface="Source Sans Pro Regular"/>
                </a:defRPr>
              </a:pPr>
              <a:r>
                <a:t>9-minute Quick Interview Cardinal Rules for Outbreaks </a:t>
              </a:r>
            </a:p>
          </p:txBody>
        </p:sp>
      </p:grpSp>
      <p:sp>
        <p:nvSpPr>
          <p:cNvPr id="2" name="Title 4">
            <a:extLst>
              <a:ext uri="{FF2B5EF4-FFF2-40B4-BE49-F238E27FC236}">
                <a16:creationId xmlns:a16="http://schemas.microsoft.com/office/drawing/2014/main" id="{33894EC6-FBAF-2DEE-B57D-86C32123E07C}"/>
              </a:ext>
            </a:extLst>
          </p:cNvPr>
          <p:cNvSpPr txBox="1">
            <a:spLocks/>
          </p:cNvSpPr>
          <p:nvPr/>
        </p:nvSpPr>
        <p:spPr>
          <a:xfrm>
            <a:off x="192378" y="71747"/>
            <a:ext cx="8113421" cy="5188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lnSpcReduction="10000"/>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3200" b="1" dirty="0"/>
              <a:t>Contact tracing: principles of interviewing</a:t>
            </a:r>
            <a:endParaRPr lang="hu-HU" sz="3200" b="1" dirty="0"/>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 name="Content Placeholder 2"/>
          <p:cNvSpPr txBox="1">
            <a:spLocks noGrp="1"/>
          </p:cNvSpPr>
          <p:nvPr>
            <p:ph type="body" sz="half" idx="1"/>
          </p:nvPr>
        </p:nvSpPr>
        <p:spPr>
          <a:xfrm>
            <a:off x="3372646" y="1623045"/>
            <a:ext cx="5844041" cy="4654072"/>
          </a:xfrm>
          <a:prstGeom prst="rect">
            <a:avLst/>
          </a:prstGeom>
        </p:spPr>
        <p:txBody>
          <a:bodyPr/>
          <a:lstStyle/>
          <a:p>
            <a:pPr marL="457200" indent="-457200">
              <a:lnSpc>
                <a:spcPct val="100000"/>
              </a:lnSpc>
              <a:spcBef>
                <a:spcPts val="0"/>
              </a:spcBef>
              <a:buClr>
                <a:srgbClr val="65A000"/>
              </a:buClr>
              <a:buFontTx/>
              <a:buAutoNum type="arabicPeriod"/>
              <a:defRPr sz="2400"/>
            </a:pPr>
            <a:r>
              <a:rPr dirty="0"/>
              <a:t>Practice</a:t>
            </a:r>
          </a:p>
          <a:p>
            <a:pPr marL="457200" indent="-457200">
              <a:lnSpc>
                <a:spcPct val="100000"/>
              </a:lnSpc>
              <a:spcBef>
                <a:spcPts val="0"/>
              </a:spcBef>
              <a:buClr>
                <a:srgbClr val="65A000"/>
              </a:buClr>
              <a:buFontTx/>
              <a:buAutoNum type="arabicPeriod"/>
              <a:defRPr sz="2400"/>
            </a:pPr>
            <a:r>
              <a:rPr dirty="0"/>
              <a:t>Be non-judgmental</a:t>
            </a:r>
          </a:p>
          <a:p>
            <a:pPr marL="457200" indent="-457200">
              <a:lnSpc>
                <a:spcPct val="100000"/>
              </a:lnSpc>
              <a:spcBef>
                <a:spcPts val="0"/>
              </a:spcBef>
              <a:buClr>
                <a:srgbClr val="65A000"/>
              </a:buClr>
              <a:buFontTx/>
              <a:buAutoNum type="arabicPeriod"/>
              <a:defRPr sz="2400"/>
            </a:pPr>
            <a:r>
              <a:rPr dirty="0"/>
              <a:t>Avoid leading the interviewee</a:t>
            </a:r>
          </a:p>
          <a:p>
            <a:pPr marL="457200" indent="-457200">
              <a:lnSpc>
                <a:spcPct val="100000"/>
              </a:lnSpc>
              <a:spcBef>
                <a:spcPts val="0"/>
              </a:spcBef>
              <a:buClr>
                <a:srgbClr val="65A000"/>
              </a:buClr>
              <a:buFontTx/>
              <a:buAutoNum type="arabicPeriod"/>
              <a:defRPr sz="2400"/>
            </a:pPr>
            <a:r>
              <a:rPr dirty="0"/>
              <a:t>Accurately record responses</a:t>
            </a:r>
          </a:p>
          <a:p>
            <a:pPr marL="457200" indent="-457200">
              <a:lnSpc>
                <a:spcPct val="100000"/>
              </a:lnSpc>
              <a:spcBef>
                <a:spcPts val="0"/>
              </a:spcBef>
              <a:buClr>
                <a:srgbClr val="65A000"/>
              </a:buClr>
              <a:buFontTx/>
              <a:buAutoNum type="arabicPeriod"/>
              <a:defRPr sz="2400"/>
            </a:pPr>
            <a:r>
              <a:rPr dirty="0"/>
              <a:t>Ensure confidentiality</a:t>
            </a:r>
          </a:p>
          <a:p>
            <a:pPr marL="457200" indent="-457200">
              <a:lnSpc>
                <a:spcPct val="100000"/>
              </a:lnSpc>
              <a:spcBef>
                <a:spcPts val="0"/>
              </a:spcBef>
              <a:buClr>
                <a:srgbClr val="65A000"/>
              </a:buClr>
              <a:buFontTx/>
              <a:buAutoNum type="arabicPeriod"/>
              <a:defRPr sz="2400"/>
            </a:pPr>
            <a:r>
              <a:rPr dirty="0"/>
              <a:t>Gently re-direct if they get off track</a:t>
            </a:r>
          </a:p>
          <a:p>
            <a:pPr marL="457200" indent="-457200">
              <a:lnSpc>
                <a:spcPct val="100000"/>
              </a:lnSpc>
              <a:spcBef>
                <a:spcPts val="0"/>
              </a:spcBef>
              <a:buClr>
                <a:srgbClr val="65A000"/>
              </a:buClr>
              <a:buFontTx/>
              <a:buAutoNum type="arabicPeriod"/>
              <a:defRPr sz="2400"/>
            </a:pPr>
            <a:r>
              <a:rPr dirty="0"/>
              <a:t>Be reassuring</a:t>
            </a:r>
          </a:p>
          <a:p>
            <a:pPr marL="457200" indent="-457200">
              <a:lnSpc>
                <a:spcPct val="100000"/>
              </a:lnSpc>
              <a:spcBef>
                <a:spcPts val="0"/>
              </a:spcBef>
              <a:buClr>
                <a:srgbClr val="65A000"/>
              </a:buClr>
              <a:buFontTx/>
              <a:buAutoNum type="arabicPeriod"/>
              <a:defRPr sz="2400"/>
            </a:pPr>
            <a:r>
              <a:rPr dirty="0"/>
              <a:t>Probe</a:t>
            </a:r>
          </a:p>
          <a:p>
            <a:pPr marL="457200" indent="-457200">
              <a:lnSpc>
                <a:spcPct val="100000"/>
              </a:lnSpc>
              <a:spcBef>
                <a:spcPts val="0"/>
              </a:spcBef>
              <a:buClr>
                <a:srgbClr val="65A000"/>
              </a:buClr>
              <a:buFontTx/>
              <a:buAutoNum type="arabicPeriod"/>
              <a:defRPr sz="2400"/>
            </a:pPr>
            <a:r>
              <a:rPr dirty="0"/>
              <a:t>Use interpreters if required</a:t>
            </a:r>
          </a:p>
          <a:p>
            <a:pPr marL="457200" indent="-457200">
              <a:lnSpc>
                <a:spcPct val="100000"/>
              </a:lnSpc>
              <a:spcBef>
                <a:spcPts val="0"/>
              </a:spcBef>
              <a:buClr>
                <a:srgbClr val="65A000"/>
              </a:buClr>
              <a:buFontTx/>
              <a:buAutoNum type="arabicPeriod"/>
              <a:defRPr sz="2400"/>
            </a:pPr>
            <a:r>
              <a:rPr dirty="0"/>
              <a:t>Thank the interviewee and explain how the information will be used</a:t>
            </a:r>
          </a:p>
        </p:txBody>
      </p:sp>
      <p:sp>
        <p:nvSpPr>
          <p:cNvPr id="2" name="Szövegdoboz 1">
            <a:extLst>
              <a:ext uri="{FF2B5EF4-FFF2-40B4-BE49-F238E27FC236}">
                <a16:creationId xmlns:a16="http://schemas.microsoft.com/office/drawing/2014/main" id="{93EC72FA-6E99-2EB3-BFAA-DEE0F49979BE}"/>
              </a:ext>
            </a:extLst>
          </p:cNvPr>
          <p:cNvSpPr txBox="1"/>
          <p:nvPr/>
        </p:nvSpPr>
        <p:spPr>
          <a:xfrm>
            <a:off x="1240403" y="1017382"/>
            <a:ext cx="8527485"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2400" b="1" dirty="0">
                <a:solidFill>
                  <a:srgbClr val="C00000"/>
                </a:solidFill>
                <a:latin typeface="Source Sans Pro Bold"/>
              </a:rPr>
              <a:t>The 10 Quick Interview Cardinal Rules for Outbreaks are</a:t>
            </a:r>
            <a:r>
              <a:rPr lang="en-US" sz="2400" b="1" dirty="0">
                <a:solidFill>
                  <a:schemeClr val="accent2"/>
                </a:solidFill>
                <a:latin typeface="Source Sans Pro Bold"/>
              </a:rPr>
              <a:t>:</a:t>
            </a:r>
            <a:endParaRPr kumimoji="0" lang="hu-HU" sz="2400" b="1" i="0" u="none" strike="noStrike" cap="none" spc="0" normalizeH="0" baseline="0" dirty="0">
              <a:ln>
                <a:noFill/>
              </a:ln>
              <a:solidFill>
                <a:srgbClr val="000000"/>
              </a:solidFill>
              <a:effectLst/>
              <a:uFillTx/>
              <a:latin typeface="Source Sans Pro Bold"/>
              <a:sym typeface="Calibri"/>
            </a:endParaRPr>
          </a:p>
        </p:txBody>
      </p:sp>
      <p:sp>
        <p:nvSpPr>
          <p:cNvPr id="3" name="Title 4">
            <a:extLst>
              <a:ext uri="{FF2B5EF4-FFF2-40B4-BE49-F238E27FC236}">
                <a16:creationId xmlns:a16="http://schemas.microsoft.com/office/drawing/2014/main" id="{93A8A3F9-8417-7285-FD1A-ACD1B1ABAC57}"/>
              </a:ext>
            </a:extLst>
          </p:cNvPr>
          <p:cNvSpPr txBox="1">
            <a:spLocks/>
          </p:cNvSpPr>
          <p:nvPr/>
        </p:nvSpPr>
        <p:spPr>
          <a:xfrm>
            <a:off x="192378" y="71747"/>
            <a:ext cx="8113421" cy="5188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lnSpcReduction="10000"/>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3200" b="1" dirty="0"/>
              <a:t>Contact tracing: principles of interviewing</a:t>
            </a:r>
            <a:endParaRPr lang="hu-HU" sz="3200" b="1" dirty="0"/>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Content Placeholder 2"/>
          <p:cNvSpPr txBox="1">
            <a:spLocks noGrp="1"/>
          </p:cNvSpPr>
          <p:nvPr>
            <p:ph type="body" idx="1"/>
          </p:nvPr>
        </p:nvSpPr>
        <p:spPr>
          <a:xfrm>
            <a:off x="555812" y="1247001"/>
            <a:ext cx="11080376" cy="780781"/>
          </a:xfrm>
          <a:prstGeom prst="rect">
            <a:avLst/>
          </a:prstGeom>
        </p:spPr>
        <p:txBody>
          <a:bodyPr>
            <a:normAutofit/>
          </a:bodyPr>
          <a:lstStyle>
            <a:lvl1pPr marL="0" indent="0">
              <a:buSzTx/>
              <a:buNone/>
              <a:defRPr sz="2400"/>
            </a:lvl1pPr>
          </a:lstStyle>
          <a:p>
            <a:pPr algn="ctr"/>
            <a:r>
              <a:rPr b="1" dirty="0">
                <a:solidFill>
                  <a:srgbClr val="C00000"/>
                </a:solidFill>
              </a:rPr>
              <a:t>After case investigation and contact identification/listing, the process continues with (1) initial communication with contact and (2) contact monitoring:</a:t>
            </a:r>
          </a:p>
        </p:txBody>
      </p:sp>
      <p:grpSp>
        <p:nvGrpSpPr>
          <p:cNvPr id="540" name="Content Placeholder 2"/>
          <p:cNvGrpSpPr/>
          <p:nvPr/>
        </p:nvGrpSpPr>
        <p:grpSpPr>
          <a:xfrm>
            <a:off x="555812" y="2331806"/>
            <a:ext cx="2293049" cy="3027947"/>
            <a:chOff x="0" y="0"/>
            <a:chExt cx="2293048" cy="3027946"/>
          </a:xfrm>
        </p:grpSpPr>
        <p:sp>
          <p:nvSpPr>
            <p:cNvPr id="538" name="Rectangle"/>
            <p:cNvSpPr/>
            <p:nvPr/>
          </p:nvSpPr>
          <p:spPr>
            <a:xfrm>
              <a:off x="-1" y="0"/>
              <a:ext cx="2293050" cy="3027946"/>
            </a:xfrm>
            <a:prstGeom prst="rect">
              <a:avLst/>
            </a:prstGeom>
            <a:solidFill>
              <a:schemeClr val="accent1"/>
            </a:solidFill>
            <a:ln w="12700" cap="flat">
              <a:noFill/>
              <a:miter lim="400000"/>
            </a:ln>
            <a:effectLst/>
          </p:spPr>
          <p:txBody>
            <a:bodyPr wrap="square" lIns="45719" tIns="45719" rIns="45719" bIns="45719" numCol="1" anchor="t">
              <a:noAutofit/>
            </a:bodyPr>
            <a:lstStyle/>
            <a:p>
              <a:pPr>
                <a:lnSpc>
                  <a:spcPct val="110000"/>
                </a:lnSpc>
                <a:spcBef>
                  <a:spcPts val="1000"/>
                </a:spcBef>
                <a:defRPr sz="1400"/>
              </a:pPr>
              <a:endParaRPr/>
            </a:p>
          </p:txBody>
        </p:sp>
        <p:sp>
          <p:nvSpPr>
            <p:cNvPr id="539" name="1. Initial communication with contact"/>
            <p:cNvSpPr txBox="1"/>
            <p:nvPr/>
          </p:nvSpPr>
          <p:spPr>
            <a:xfrm>
              <a:off x="17999" y="0"/>
              <a:ext cx="2257050" cy="12598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10000"/>
                </a:lnSpc>
                <a:spcBef>
                  <a:spcPts val="1000"/>
                </a:spcBef>
                <a:defRPr sz="2400">
                  <a:solidFill>
                    <a:srgbClr val="FFFFFF"/>
                  </a:solidFill>
                  <a:latin typeface="Source Sans Pro Bold"/>
                  <a:ea typeface="Source Sans Pro Bold"/>
                  <a:cs typeface="Source Sans Pro Bold"/>
                  <a:sym typeface="Source Sans Pro Bold"/>
                </a:defRPr>
              </a:lvl1pPr>
            </a:lstStyle>
            <a:p>
              <a:r>
                <a:rPr dirty="0"/>
                <a:t>1. Initial communication with contact</a:t>
              </a:r>
            </a:p>
          </p:txBody>
        </p:sp>
      </p:grpSp>
      <p:grpSp>
        <p:nvGrpSpPr>
          <p:cNvPr id="543" name="Content Placeholder 2"/>
          <p:cNvGrpSpPr/>
          <p:nvPr/>
        </p:nvGrpSpPr>
        <p:grpSpPr>
          <a:xfrm>
            <a:off x="3001260" y="2331805"/>
            <a:ext cx="8763001" cy="423020"/>
            <a:chOff x="0" y="-1"/>
            <a:chExt cx="8763000" cy="423019"/>
          </a:xfrm>
        </p:grpSpPr>
        <p:sp>
          <p:nvSpPr>
            <p:cNvPr id="541" name="Rectangle"/>
            <p:cNvSpPr/>
            <p:nvPr/>
          </p:nvSpPr>
          <p:spPr>
            <a:xfrm>
              <a:off x="0" y="0"/>
              <a:ext cx="8763000" cy="423018"/>
            </a:xfrm>
            <a:prstGeom prst="rect">
              <a:avLst/>
            </a:prstGeom>
            <a:solidFill>
              <a:schemeClr val="accent6"/>
            </a:solidFill>
            <a:ln w="12700" cap="flat">
              <a:noFill/>
              <a:miter lim="400000"/>
            </a:ln>
            <a:effectLst/>
          </p:spPr>
          <p:txBody>
            <a:bodyPr wrap="square" lIns="45719" tIns="45719" rIns="45719" bIns="45719" numCol="1" anchor="t">
              <a:noAutofit/>
            </a:bodyPr>
            <a:lstStyle/>
            <a:p>
              <a:pPr>
                <a:lnSpc>
                  <a:spcPct val="110000"/>
                </a:lnSpc>
                <a:spcBef>
                  <a:spcPts val="1000"/>
                </a:spcBef>
                <a:defRPr sz="2000">
                  <a:latin typeface="+mj-lt"/>
                  <a:ea typeface="+mj-ea"/>
                  <a:cs typeface="+mj-cs"/>
                  <a:sym typeface="Source Sans Pro Regular"/>
                </a:defRPr>
              </a:pPr>
              <a:endParaRPr/>
            </a:p>
          </p:txBody>
        </p:sp>
        <p:sp>
          <p:nvSpPr>
            <p:cNvPr id="542" name="Introduce yourself and answer any initial questions the contact has"/>
            <p:cNvSpPr txBox="1"/>
            <p:nvPr/>
          </p:nvSpPr>
          <p:spPr>
            <a:xfrm>
              <a:off x="4333" y="-1"/>
              <a:ext cx="8740668" cy="32072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10000"/>
                </a:lnSpc>
                <a:spcBef>
                  <a:spcPts val="1000"/>
                </a:spcBef>
                <a:defRPr sz="2000">
                  <a:latin typeface="+mj-lt"/>
                  <a:ea typeface="+mj-ea"/>
                  <a:cs typeface="+mj-cs"/>
                  <a:sym typeface="Source Sans Pro Regular"/>
                </a:defRPr>
              </a:lvl1pPr>
            </a:lstStyle>
            <a:p>
              <a:r>
                <a:rPr dirty="0"/>
                <a:t>Introduce yourself and answer any initial questions the contact has</a:t>
              </a:r>
              <a:endParaRPr sz="1400" dirty="0"/>
            </a:p>
          </p:txBody>
        </p:sp>
      </p:grpSp>
      <p:grpSp>
        <p:nvGrpSpPr>
          <p:cNvPr id="546" name="Content Placeholder 2"/>
          <p:cNvGrpSpPr/>
          <p:nvPr/>
        </p:nvGrpSpPr>
        <p:grpSpPr>
          <a:xfrm>
            <a:off x="3001260" y="2861297"/>
            <a:ext cx="8779042" cy="704851"/>
            <a:chOff x="0" y="0"/>
            <a:chExt cx="8779041" cy="704850"/>
          </a:xfrm>
        </p:grpSpPr>
        <p:sp>
          <p:nvSpPr>
            <p:cNvPr id="544" name="Rectangle"/>
            <p:cNvSpPr/>
            <p:nvPr/>
          </p:nvSpPr>
          <p:spPr>
            <a:xfrm>
              <a:off x="0" y="0"/>
              <a:ext cx="8779042" cy="423018"/>
            </a:xfrm>
            <a:prstGeom prst="rect">
              <a:avLst/>
            </a:prstGeom>
            <a:solidFill>
              <a:schemeClr val="accent6"/>
            </a:solidFill>
            <a:ln w="12700" cap="flat">
              <a:noFill/>
              <a:miter lim="400000"/>
            </a:ln>
            <a:effectLst/>
          </p:spPr>
          <p:txBody>
            <a:bodyPr wrap="square" lIns="45719" tIns="45719" rIns="45719" bIns="45719" numCol="1" anchor="t">
              <a:noAutofit/>
            </a:bodyPr>
            <a:lstStyle/>
            <a:p>
              <a:pPr>
                <a:lnSpc>
                  <a:spcPct val="110000"/>
                </a:lnSpc>
                <a:spcBef>
                  <a:spcPts val="1000"/>
                </a:spcBef>
                <a:defRPr sz="2000">
                  <a:latin typeface="+mj-lt"/>
                  <a:ea typeface="+mj-ea"/>
                  <a:cs typeface="+mj-cs"/>
                  <a:sym typeface="Source Sans Pro Regular"/>
                </a:defRPr>
              </a:pPr>
              <a:endParaRPr/>
            </a:p>
          </p:txBody>
        </p:sp>
        <p:sp>
          <p:nvSpPr>
            <p:cNvPr id="545" name="Inform the contact they will have to quarantine for 14 days"/>
            <p:cNvSpPr txBox="1"/>
            <p:nvPr/>
          </p:nvSpPr>
          <p:spPr>
            <a:xfrm>
              <a:off x="18000" y="0"/>
              <a:ext cx="8743042" cy="70485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10000"/>
                </a:lnSpc>
                <a:spcBef>
                  <a:spcPts val="1000"/>
                </a:spcBef>
                <a:defRPr sz="2000">
                  <a:latin typeface="+mj-lt"/>
                  <a:ea typeface="+mj-ea"/>
                  <a:cs typeface="+mj-cs"/>
                  <a:sym typeface="Source Sans Pro Regular"/>
                </a:defRPr>
              </a:lvl1pPr>
            </a:lstStyle>
            <a:p>
              <a:r>
                <a:rPr dirty="0"/>
                <a:t>Inform the contact they will have to quarantine for 14 days</a:t>
              </a:r>
              <a:endParaRPr sz="1400" dirty="0"/>
            </a:p>
          </p:txBody>
        </p:sp>
      </p:grpSp>
      <p:grpSp>
        <p:nvGrpSpPr>
          <p:cNvPr id="549" name="Content Placeholder 2"/>
          <p:cNvGrpSpPr/>
          <p:nvPr/>
        </p:nvGrpSpPr>
        <p:grpSpPr>
          <a:xfrm>
            <a:off x="3001260" y="3433856"/>
            <a:ext cx="8779042" cy="704851"/>
            <a:chOff x="0" y="0"/>
            <a:chExt cx="8779041" cy="704850"/>
          </a:xfrm>
        </p:grpSpPr>
        <p:sp>
          <p:nvSpPr>
            <p:cNvPr id="547" name="Rectangle"/>
            <p:cNvSpPr/>
            <p:nvPr/>
          </p:nvSpPr>
          <p:spPr>
            <a:xfrm>
              <a:off x="0" y="0"/>
              <a:ext cx="8779042" cy="423018"/>
            </a:xfrm>
            <a:prstGeom prst="rect">
              <a:avLst/>
            </a:prstGeom>
            <a:solidFill>
              <a:schemeClr val="accent6"/>
            </a:solidFill>
            <a:ln w="12700" cap="flat">
              <a:noFill/>
              <a:miter lim="400000"/>
            </a:ln>
            <a:effectLst/>
          </p:spPr>
          <p:txBody>
            <a:bodyPr wrap="square" lIns="45719" tIns="45719" rIns="45719" bIns="45719" numCol="1" anchor="t">
              <a:noAutofit/>
            </a:bodyPr>
            <a:lstStyle/>
            <a:p>
              <a:pPr>
                <a:lnSpc>
                  <a:spcPct val="110000"/>
                </a:lnSpc>
                <a:spcBef>
                  <a:spcPts val="1000"/>
                </a:spcBef>
                <a:defRPr sz="2000">
                  <a:latin typeface="+mj-lt"/>
                  <a:ea typeface="+mj-ea"/>
                  <a:cs typeface="+mj-cs"/>
                  <a:sym typeface="Source Sans Pro Regular"/>
                </a:defRPr>
              </a:pPr>
              <a:endParaRPr/>
            </a:p>
          </p:txBody>
        </p:sp>
        <p:sp>
          <p:nvSpPr>
            <p:cNvPr id="548" name="Confirm any demographic and contact information"/>
            <p:cNvSpPr txBox="1"/>
            <p:nvPr/>
          </p:nvSpPr>
          <p:spPr>
            <a:xfrm>
              <a:off x="18000" y="0"/>
              <a:ext cx="8743042" cy="70485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10000"/>
                </a:lnSpc>
                <a:spcBef>
                  <a:spcPts val="1000"/>
                </a:spcBef>
                <a:defRPr sz="2000">
                  <a:latin typeface="+mj-lt"/>
                  <a:ea typeface="+mj-ea"/>
                  <a:cs typeface="+mj-cs"/>
                  <a:sym typeface="Source Sans Pro Regular"/>
                </a:defRPr>
              </a:lvl1pPr>
            </a:lstStyle>
            <a:p>
              <a:r>
                <a:t>Confirm any demographic and contact information</a:t>
              </a:r>
              <a:endParaRPr sz="1400"/>
            </a:p>
          </p:txBody>
        </p:sp>
      </p:grpSp>
      <p:grpSp>
        <p:nvGrpSpPr>
          <p:cNvPr id="552" name="Content Placeholder 2"/>
          <p:cNvGrpSpPr/>
          <p:nvPr/>
        </p:nvGrpSpPr>
        <p:grpSpPr>
          <a:xfrm>
            <a:off x="3001260" y="4006415"/>
            <a:ext cx="8779042" cy="704851"/>
            <a:chOff x="0" y="0"/>
            <a:chExt cx="8779041" cy="704850"/>
          </a:xfrm>
        </p:grpSpPr>
        <p:sp>
          <p:nvSpPr>
            <p:cNvPr id="550" name="Rectangle"/>
            <p:cNvSpPr/>
            <p:nvPr/>
          </p:nvSpPr>
          <p:spPr>
            <a:xfrm>
              <a:off x="0" y="0"/>
              <a:ext cx="8779042" cy="423018"/>
            </a:xfrm>
            <a:prstGeom prst="rect">
              <a:avLst/>
            </a:prstGeom>
            <a:solidFill>
              <a:schemeClr val="accent6"/>
            </a:solidFill>
            <a:ln w="12700" cap="flat">
              <a:noFill/>
              <a:miter lim="400000"/>
            </a:ln>
            <a:effectLst/>
          </p:spPr>
          <p:txBody>
            <a:bodyPr wrap="square" lIns="45719" tIns="45719" rIns="45719" bIns="45719" numCol="1" anchor="t">
              <a:noAutofit/>
            </a:bodyPr>
            <a:lstStyle/>
            <a:p>
              <a:pPr>
                <a:lnSpc>
                  <a:spcPct val="110000"/>
                </a:lnSpc>
                <a:spcBef>
                  <a:spcPts val="1000"/>
                </a:spcBef>
                <a:defRPr sz="2000">
                  <a:latin typeface="+mj-lt"/>
                  <a:ea typeface="+mj-ea"/>
                  <a:cs typeface="+mj-cs"/>
                  <a:sym typeface="Source Sans Pro Regular"/>
                </a:defRPr>
              </a:pPr>
              <a:endParaRPr/>
            </a:p>
          </p:txBody>
        </p:sp>
        <p:sp>
          <p:nvSpPr>
            <p:cNvPr id="551" name="Ask about any exposure history and contact with case-patient"/>
            <p:cNvSpPr txBox="1"/>
            <p:nvPr/>
          </p:nvSpPr>
          <p:spPr>
            <a:xfrm>
              <a:off x="18000" y="0"/>
              <a:ext cx="8743042" cy="70485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10000"/>
                </a:lnSpc>
                <a:spcBef>
                  <a:spcPts val="1000"/>
                </a:spcBef>
                <a:defRPr sz="2000">
                  <a:latin typeface="+mj-lt"/>
                  <a:ea typeface="+mj-ea"/>
                  <a:cs typeface="+mj-cs"/>
                  <a:sym typeface="Source Sans Pro Regular"/>
                </a:defRPr>
              </a:lvl1pPr>
            </a:lstStyle>
            <a:p>
              <a:r>
                <a:rPr dirty="0"/>
                <a:t>Ask about any exposure history and contact with case-patient</a:t>
              </a:r>
              <a:endParaRPr sz="1400" dirty="0"/>
            </a:p>
          </p:txBody>
        </p:sp>
      </p:grpSp>
      <p:grpSp>
        <p:nvGrpSpPr>
          <p:cNvPr id="555" name="Content Placeholder 2"/>
          <p:cNvGrpSpPr/>
          <p:nvPr/>
        </p:nvGrpSpPr>
        <p:grpSpPr>
          <a:xfrm>
            <a:off x="3001260" y="4578974"/>
            <a:ext cx="8779042" cy="1109981"/>
            <a:chOff x="0" y="0"/>
            <a:chExt cx="8779041" cy="1109980"/>
          </a:xfrm>
        </p:grpSpPr>
        <p:sp>
          <p:nvSpPr>
            <p:cNvPr id="553" name="Rectangle"/>
            <p:cNvSpPr/>
            <p:nvPr/>
          </p:nvSpPr>
          <p:spPr>
            <a:xfrm>
              <a:off x="0" y="0"/>
              <a:ext cx="8779042" cy="780779"/>
            </a:xfrm>
            <a:prstGeom prst="rect">
              <a:avLst/>
            </a:prstGeom>
            <a:solidFill>
              <a:schemeClr val="accent6"/>
            </a:solidFill>
            <a:ln w="12700" cap="flat">
              <a:noFill/>
              <a:miter lim="400000"/>
            </a:ln>
            <a:effectLst/>
          </p:spPr>
          <p:txBody>
            <a:bodyPr wrap="square" lIns="45719" tIns="45719" rIns="45719" bIns="45719" numCol="1" anchor="t">
              <a:noAutofit/>
            </a:bodyPr>
            <a:lstStyle/>
            <a:p>
              <a:pPr>
                <a:lnSpc>
                  <a:spcPct val="110000"/>
                </a:lnSpc>
                <a:spcBef>
                  <a:spcPts val="1000"/>
                </a:spcBef>
                <a:defRPr sz="2100">
                  <a:latin typeface="+mj-lt"/>
                  <a:ea typeface="+mj-ea"/>
                  <a:cs typeface="+mj-cs"/>
                  <a:sym typeface="Source Sans Pro Regular"/>
                </a:defRPr>
              </a:pPr>
              <a:endParaRPr/>
            </a:p>
          </p:txBody>
        </p:sp>
        <p:sp>
          <p:nvSpPr>
            <p:cNvPr id="554" name="Ask about their health status and any presence of signs or symptoms of the disease"/>
            <p:cNvSpPr txBox="1"/>
            <p:nvPr/>
          </p:nvSpPr>
          <p:spPr>
            <a:xfrm>
              <a:off x="18000" y="0"/>
              <a:ext cx="8743042" cy="110998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10000"/>
                </a:lnSpc>
                <a:spcBef>
                  <a:spcPts val="1000"/>
                </a:spcBef>
                <a:defRPr sz="2100">
                  <a:latin typeface="+mj-lt"/>
                  <a:ea typeface="+mj-ea"/>
                  <a:cs typeface="+mj-cs"/>
                  <a:sym typeface="Source Sans Pro Regular"/>
                </a:defRPr>
              </a:lvl1pPr>
            </a:lstStyle>
            <a:p>
              <a:r>
                <a:rPr dirty="0"/>
                <a:t>Ask about their health status and any presence of signs or symptoms of the disease</a:t>
              </a:r>
              <a:endParaRPr sz="1400" dirty="0"/>
            </a:p>
          </p:txBody>
        </p:sp>
      </p:grpSp>
      <p:sp>
        <p:nvSpPr>
          <p:cNvPr id="2" name="Title 4">
            <a:extLst>
              <a:ext uri="{FF2B5EF4-FFF2-40B4-BE49-F238E27FC236}">
                <a16:creationId xmlns:a16="http://schemas.microsoft.com/office/drawing/2014/main" id="{D89AE026-94C7-E97D-FA25-D818B1261269}"/>
              </a:ext>
            </a:extLst>
          </p:cNvPr>
          <p:cNvSpPr txBox="1">
            <a:spLocks/>
          </p:cNvSpPr>
          <p:nvPr/>
        </p:nvSpPr>
        <p:spPr>
          <a:xfrm>
            <a:off x="192378" y="71747"/>
            <a:ext cx="8113421" cy="5188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lnSpcReduction="10000"/>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3200" b="1" dirty="0"/>
              <a:t>Contact tracing: the process</a:t>
            </a:r>
            <a:endParaRPr lang="hu-HU" sz="3200" b="1" dirty="0"/>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1" name="Content Placeholder 2"/>
          <p:cNvGrpSpPr/>
          <p:nvPr/>
        </p:nvGrpSpPr>
        <p:grpSpPr>
          <a:xfrm>
            <a:off x="609334" y="1649516"/>
            <a:ext cx="2226108" cy="3733262"/>
            <a:chOff x="0" y="0"/>
            <a:chExt cx="2226107" cy="3733260"/>
          </a:xfrm>
        </p:grpSpPr>
        <p:sp>
          <p:nvSpPr>
            <p:cNvPr id="559" name="Rectangle"/>
            <p:cNvSpPr/>
            <p:nvPr/>
          </p:nvSpPr>
          <p:spPr>
            <a:xfrm>
              <a:off x="0" y="-1"/>
              <a:ext cx="2226108" cy="3733262"/>
            </a:xfrm>
            <a:prstGeom prst="rect">
              <a:avLst/>
            </a:prstGeom>
            <a:solidFill>
              <a:srgbClr val="D46112"/>
            </a:solidFill>
            <a:ln w="12700" cap="flat">
              <a:noFill/>
              <a:miter lim="400000"/>
            </a:ln>
            <a:effectLst/>
          </p:spPr>
          <p:txBody>
            <a:bodyPr wrap="square" lIns="45719" tIns="45719" rIns="45719" bIns="45719" numCol="1" anchor="t">
              <a:noAutofit/>
            </a:bodyPr>
            <a:lstStyle/>
            <a:p>
              <a:pPr>
                <a:lnSpc>
                  <a:spcPct val="110000"/>
                </a:lnSpc>
                <a:spcBef>
                  <a:spcPts val="1000"/>
                </a:spcBef>
                <a:defRPr sz="2400">
                  <a:solidFill>
                    <a:srgbClr val="FFFFFF"/>
                  </a:solidFill>
                  <a:latin typeface="+mj-lt"/>
                  <a:ea typeface="+mj-ea"/>
                  <a:cs typeface="+mj-cs"/>
                  <a:sym typeface="Source Sans Pro Regular"/>
                </a:defRPr>
              </a:pPr>
              <a:endParaRPr/>
            </a:p>
          </p:txBody>
        </p:sp>
        <p:sp>
          <p:nvSpPr>
            <p:cNvPr id="560" name="2. Contact Monitoring"/>
            <p:cNvSpPr txBox="1"/>
            <p:nvPr/>
          </p:nvSpPr>
          <p:spPr>
            <a:xfrm>
              <a:off x="18000" y="-1"/>
              <a:ext cx="2190109" cy="8267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10000"/>
                </a:lnSpc>
                <a:spcBef>
                  <a:spcPts val="1000"/>
                </a:spcBef>
                <a:defRPr sz="2400">
                  <a:solidFill>
                    <a:srgbClr val="FFFFFF"/>
                  </a:solidFill>
                  <a:latin typeface="Source Sans Pro Bold"/>
                  <a:ea typeface="Source Sans Pro Bold"/>
                  <a:cs typeface="Source Sans Pro Bold"/>
                  <a:sym typeface="Source Sans Pro Bold"/>
                </a:defRPr>
              </a:lvl1pPr>
            </a:lstStyle>
            <a:p>
              <a:r>
                <a:t>2. Contact Monitoring</a:t>
              </a:r>
            </a:p>
          </p:txBody>
        </p:sp>
      </p:grpSp>
      <p:grpSp>
        <p:nvGrpSpPr>
          <p:cNvPr id="564" name="Content Placeholder 2"/>
          <p:cNvGrpSpPr/>
          <p:nvPr/>
        </p:nvGrpSpPr>
        <p:grpSpPr>
          <a:xfrm>
            <a:off x="3056908" y="1616765"/>
            <a:ext cx="8772678" cy="1108261"/>
            <a:chOff x="0" y="-1"/>
            <a:chExt cx="8772677" cy="1108260"/>
          </a:xfrm>
        </p:grpSpPr>
        <p:sp>
          <p:nvSpPr>
            <p:cNvPr id="562" name="Rectangle"/>
            <p:cNvSpPr/>
            <p:nvPr/>
          </p:nvSpPr>
          <p:spPr>
            <a:xfrm>
              <a:off x="0" y="-1"/>
              <a:ext cx="8772677" cy="1108260"/>
            </a:xfrm>
            <a:prstGeom prst="rect">
              <a:avLst/>
            </a:prstGeom>
            <a:solidFill>
              <a:srgbClr val="C5E0B4"/>
            </a:solidFill>
            <a:ln w="12700" cap="flat">
              <a:noFill/>
              <a:miter lim="400000"/>
            </a:ln>
            <a:effectLst/>
          </p:spPr>
          <p:txBody>
            <a:bodyPr wrap="square" lIns="45719" tIns="45719" rIns="45719" bIns="45719" numCol="1" anchor="t">
              <a:noAutofit/>
            </a:bodyPr>
            <a:lstStyle/>
            <a:p>
              <a:pPr>
                <a:lnSpc>
                  <a:spcPct val="110000"/>
                </a:lnSpc>
                <a:spcBef>
                  <a:spcPts val="1000"/>
                </a:spcBef>
                <a:defRPr sz="1400"/>
              </a:pPr>
              <a:endParaRPr/>
            </a:p>
          </p:txBody>
        </p:sp>
        <p:sp>
          <p:nvSpPr>
            <p:cNvPr id="563" name="Contact follow-up should be performed on a daily basis for a maximum incubation period of the disease. Self-monitoring should be encouraged. Frequency of monitoring should be done based on the seriousness of the disease and available resources."/>
            <p:cNvSpPr txBox="1"/>
            <p:nvPr/>
          </p:nvSpPr>
          <p:spPr>
            <a:xfrm>
              <a:off x="18000" y="-1"/>
              <a:ext cx="8736677" cy="89806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p>
              <a:pPr>
                <a:lnSpc>
                  <a:spcPct val="110000"/>
                </a:lnSpc>
                <a:spcBef>
                  <a:spcPts val="1000"/>
                </a:spcBef>
                <a:defRPr>
                  <a:latin typeface="+mj-lt"/>
                  <a:ea typeface="+mj-ea"/>
                  <a:cs typeface="+mj-cs"/>
                  <a:sym typeface="Source Sans Pro Regular"/>
                </a:defRPr>
              </a:pPr>
              <a:r>
                <a:rPr dirty="0">
                  <a:solidFill>
                    <a:schemeClr val="tx1"/>
                  </a:solidFill>
                </a:rPr>
                <a:t>Contact follow-up should be performed on a daily basis for a maximum incubation period of the disease. Self-monitoring should be encouraged. Frequency of monitoring should be done based on the seriousness of the disease and available resources</a:t>
              </a:r>
              <a:r>
                <a:rPr dirty="0">
                  <a:solidFill>
                    <a:srgbClr val="002060"/>
                  </a:solidFill>
                </a:rPr>
                <a:t>.</a:t>
              </a:r>
            </a:p>
          </p:txBody>
        </p:sp>
      </p:grpSp>
      <p:grpSp>
        <p:nvGrpSpPr>
          <p:cNvPr id="567" name="Content Placeholder 2"/>
          <p:cNvGrpSpPr/>
          <p:nvPr/>
        </p:nvGrpSpPr>
        <p:grpSpPr>
          <a:xfrm>
            <a:off x="3048000" y="2771226"/>
            <a:ext cx="8779042" cy="1054101"/>
            <a:chOff x="0" y="0"/>
            <a:chExt cx="8779041" cy="1054100"/>
          </a:xfrm>
        </p:grpSpPr>
        <p:sp>
          <p:nvSpPr>
            <p:cNvPr id="565" name="Rectangle"/>
            <p:cNvSpPr/>
            <p:nvPr/>
          </p:nvSpPr>
          <p:spPr>
            <a:xfrm>
              <a:off x="0" y="0"/>
              <a:ext cx="8779042" cy="748630"/>
            </a:xfrm>
            <a:prstGeom prst="rect">
              <a:avLst/>
            </a:prstGeom>
            <a:solidFill>
              <a:srgbClr val="C5E0B4"/>
            </a:solidFill>
            <a:ln w="12700" cap="flat">
              <a:noFill/>
              <a:miter lim="400000"/>
            </a:ln>
            <a:effectLst/>
          </p:spPr>
          <p:txBody>
            <a:bodyPr wrap="square" lIns="45719" tIns="45719" rIns="45719" bIns="45719" numCol="1" anchor="t">
              <a:noAutofit/>
            </a:bodyPr>
            <a:lstStyle/>
            <a:p>
              <a:pPr>
                <a:lnSpc>
                  <a:spcPct val="110000"/>
                </a:lnSpc>
                <a:spcBef>
                  <a:spcPts val="1000"/>
                </a:spcBef>
                <a:defRPr sz="2000">
                  <a:latin typeface="+mj-lt"/>
                  <a:ea typeface="+mj-ea"/>
                  <a:cs typeface="+mj-cs"/>
                  <a:sym typeface="Source Sans Pro Regular"/>
                </a:defRPr>
              </a:pPr>
              <a:endParaRPr/>
            </a:p>
          </p:txBody>
        </p:sp>
        <p:sp>
          <p:nvSpPr>
            <p:cNvPr id="566" name="Observe, if possible, or inquire as to the contact’s general condition or any overt signs of illness"/>
            <p:cNvSpPr txBox="1"/>
            <p:nvPr/>
          </p:nvSpPr>
          <p:spPr>
            <a:xfrm>
              <a:off x="18000" y="0"/>
              <a:ext cx="8743042" cy="10541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10000"/>
                </a:lnSpc>
                <a:spcBef>
                  <a:spcPts val="1000"/>
                </a:spcBef>
                <a:defRPr sz="2000">
                  <a:latin typeface="+mj-lt"/>
                  <a:ea typeface="+mj-ea"/>
                  <a:cs typeface="+mj-cs"/>
                  <a:sym typeface="Source Sans Pro Regular"/>
                </a:defRPr>
              </a:lvl1pPr>
            </a:lstStyle>
            <a:p>
              <a:r>
                <a:rPr dirty="0"/>
                <a:t>Observe, if possible, or inquire as to the contact’s general condition or any overt signs of illness</a:t>
              </a:r>
              <a:endParaRPr sz="1400" dirty="0"/>
            </a:p>
          </p:txBody>
        </p:sp>
      </p:grpSp>
      <p:grpSp>
        <p:nvGrpSpPr>
          <p:cNvPr id="570" name="Content Placeholder 2"/>
          <p:cNvGrpSpPr/>
          <p:nvPr/>
        </p:nvGrpSpPr>
        <p:grpSpPr>
          <a:xfrm>
            <a:off x="3068053" y="3545554"/>
            <a:ext cx="8779042" cy="1054101"/>
            <a:chOff x="0" y="0"/>
            <a:chExt cx="8779041" cy="1054100"/>
          </a:xfrm>
        </p:grpSpPr>
        <p:sp>
          <p:nvSpPr>
            <p:cNvPr id="568" name="Rectangle"/>
            <p:cNvSpPr/>
            <p:nvPr/>
          </p:nvSpPr>
          <p:spPr>
            <a:xfrm>
              <a:off x="0" y="0"/>
              <a:ext cx="8779042" cy="827702"/>
            </a:xfrm>
            <a:prstGeom prst="rect">
              <a:avLst/>
            </a:prstGeom>
            <a:solidFill>
              <a:srgbClr val="C5E0B4"/>
            </a:solidFill>
            <a:ln w="12700" cap="flat">
              <a:noFill/>
              <a:miter lim="400000"/>
            </a:ln>
            <a:effectLst/>
          </p:spPr>
          <p:txBody>
            <a:bodyPr wrap="square" lIns="45719" tIns="45719" rIns="45719" bIns="45719" numCol="1" anchor="t">
              <a:noAutofit/>
            </a:bodyPr>
            <a:lstStyle/>
            <a:p>
              <a:pPr>
                <a:lnSpc>
                  <a:spcPct val="110000"/>
                </a:lnSpc>
                <a:spcBef>
                  <a:spcPts val="1000"/>
                </a:spcBef>
                <a:defRPr sz="2000">
                  <a:latin typeface="+mj-lt"/>
                  <a:ea typeface="+mj-ea"/>
                  <a:cs typeface="+mj-cs"/>
                  <a:sym typeface="Source Sans Pro Regular"/>
                </a:defRPr>
              </a:pPr>
              <a:endParaRPr/>
            </a:p>
          </p:txBody>
        </p:sp>
        <p:sp>
          <p:nvSpPr>
            <p:cNvPr id="569" name="Interview the contact regarding health status (presence or absence of specific symptoms)."/>
            <p:cNvSpPr txBox="1"/>
            <p:nvPr/>
          </p:nvSpPr>
          <p:spPr>
            <a:xfrm>
              <a:off x="18000" y="0"/>
              <a:ext cx="8743042" cy="10541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10000"/>
                </a:lnSpc>
                <a:spcBef>
                  <a:spcPts val="1000"/>
                </a:spcBef>
                <a:defRPr sz="2000">
                  <a:latin typeface="+mj-lt"/>
                  <a:ea typeface="+mj-ea"/>
                  <a:cs typeface="+mj-cs"/>
                  <a:sym typeface="Source Sans Pro Regular"/>
                </a:defRPr>
              </a:lvl1pPr>
            </a:lstStyle>
            <a:p>
              <a:r>
                <a:rPr dirty="0"/>
                <a:t>Interview the contact regarding health status (presence or absence of specific symptoms). </a:t>
              </a:r>
              <a:endParaRPr sz="1400" dirty="0"/>
            </a:p>
          </p:txBody>
        </p:sp>
      </p:grpSp>
      <p:grpSp>
        <p:nvGrpSpPr>
          <p:cNvPr id="573" name="Content Placeholder 2"/>
          <p:cNvGrpSpPr/>
          <p:nvPr/>
        </p:nvGrpSpPr>
        <p:grpSpPr>
          <a:xfrm>
            <a:off x="3048000" y="4439844"/>
            <a:ext cx="8779042" cy="465321"/>
            <a:chOff x="0" y="0"/>
            <a:chExt cx="8779041" cy="465319"/>
          </a:xfrm>
        </p:grpSpPr>
        <p:sp>
          <p:nvSpPr>
            <p:cNvPr id="571" name="Rectangle"/>
            <p:cNvSpPr/>
            <p:nvPr/>
          </p:nvSpPr>
          <p:spPr>
            <a:xfrm>
              <a:off x="0" y="0"/>
              <a:ext cx="8779042" cy="465320"/>
            </a:xfrm>
            <a:prstGeom prst="rect">
              <a:avLst/>
            </a:prstGeom>
            <a:solidFill>
              <a:srgbClr val="C5E0B4"/>
            </a:solidFill>
            <a:ln w="12700" cap="flat">
              <a:noFill/>
              <a:miter lim="400000"/>
            </a:ln>
            <a:effectLst/>
          </p:spPr>
          <p:txBody>
            <a:bodyPr wrap="square" lIns="45719" tIns="45719" rIns="45719" bIns="45719" numCol="1" anchor="t">
              <a:noAutofit/>
            </a:bodyPr>
            <a:lstStyle/>
            <a:p>
              <a:pPr>
                <a:lnSpc>
                  <a:spcPct val="110000"/>
                </a:lnSpc>
                <a:spcBef>
                  <a:spcPts val="1000"/>
                </a:spcBef>
                <a:defRPr sz="1400"/>
              </a:pPr>
              <a:endParaRPr/>
            </a:p>
          </p:txBody>
        </p:sp>
        <p:sp>
          <p:nvSpPr>
            <p:cNvPr id="572" name="Complete the “contact follow-up form”"/>
            <p:cNvSpPr txBox="1"/>
            <p:nvPr/>
          </p:nvSpPr>
          <p:spPr>
            <a:xfrm>
              <a:off x="18000" y="0"/>
              <a:ext cx="8743042" cy="3175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10000"/>
                </a:lnSpc>
                <a:spcBef>
                  <a:spcPts val="1000"/>
                </a:spcBef>
                <a:defRPr sz="2000">
                  <a:latin typeface="+mj-lt"/>
                  <a:ea typeface="+mj-ea"/>
                  <a:cs typeface="+mj-cs"/>
                  <a:sym typeface="Source Sans Pro Regular"/>
                </a:defRPr>
              </a:lvl1pPr>
            </a:lstStyle>
            <a:p>
              <a:r>
                <a:t>Complete the “contact follow-up form”</a:t>
              </a:r>
            </a:p>
          </p:txBody>
        </p:sp>
      </p:grpSp>
      <p:grpSp>
        <p:nvGrpSpPr>
          <p:cNvPr id="576" name="Content Placeholder 2"/>
          <p:cNvGrpSpPr/>
          <p:nvPr/>
        </p:nvGrpSpPr>
        <p:grpSpPr>
          <a:xfrm>
            <a:off x="3044604" y="4960385"/>
            <a:ext cx="8779042" cy="732791"/>
            <a:chOff x="0" y="0"/>
            <a:chExt cx="8779041" cy="732790"/>
          </a:xfrm>
        </p:grpSpPr>
        <p:sp>
          <p:nvSpPr>
            <p:cNvPr id="574" name="Rectangle"/>
            <p:cNvSpPr/>
            <p:nvPr/>
          </p:nvSpPr>
          <p:spPr>
            <a:xfrm>
              <a:off x="0" y="0"/>
              <a:ext cx="8779042" cy="423018"/>
            </a:xfrm>
            <a:prstGeom prst="rect">
              <a:avLst/>
            </a:prstGeom>
            <a:solidFill>
              <a:srgbClr val="C5E0B4"/>
            </a:solidFill>
            <a:ln w="12700" cap="flat">
              <a:noFill/>
              <a:miter lim="400000"/>
            </a:ln>
            <a:effectLst/>
          </p:spPr>
          <p:txBody>
            <a:bodyPr wrap="square" lIns="45719" tIns="45719" rIns="45719" bIns="45719" numCol="1" anchor="t">
              <a:noAutofit/>
            </a:bodyPr>
            <a:lstStyle/>
            <a:p>
              <a:pPr>
                <a:lnSpc>
                  <a:spcPct val="110000"/>
                </a:lnSpc>
                <a:spcBef>
                  <a:spcPts val="1000"/>
                </a:spcBef>
                <a:defRPr sz="2100">
                  <a:latin typeface="+mj-lt"/>
                  <a:ea typeface="+mj-ea"/>
                  <a:cs typeface="+mj-cs"/>
                  <a:sym typeface="Source Sans Pro Regular"/>
                </a:defRPr>
              </a:pPr>
              <a:endParaRPr/>
            </a:p>
          </p:txBody>
        </p:sp>
        <p:sp>
          <p:nvSpPr>
            <p:cNvPr id="575" name="Ask if the contact knows of anyone else who is sick"/>
            <p:cNvSpPr txBox="1"/>
            <p:nvPr/>
          </p:nvSpPr>
          <p:spPr>
            <a:xfrm>
              <a:off x="18000" y="0"/>
              <a:ext cx="8743042" cy="73279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ct val="110000"/>
                </a:lnSpc>
                <a:spcBef>
                  <a:spcPts val="1000"/>
                </a:spcBef>
                <a:defRPr sz="2100">
                  <a:latin typeface="+mj-lt"/>
                  <a:ea typeface="+mj-ea"/>
                  <a:cs typeface="+mj-cs"/>
                  <a:sym typeface="Source Sans Pro Regular"/>
                </a:defRPr>
              </a:lvl1pPr>
            </a:lstStyle>
            <a:p>
              <a:r>
                <a:rPr dirty="0"/>
                <a:t>Ask if the contact knows of anyone else who is sick </a:t>
              </a:r>
              <a:endParaRPr sz="1400" dirty="0"/>
            </a:p>
          </p:txBody>
        </p:sp>
      </p:grpSp>
      <p:sp>
        <p:nvSpPr>
          <p:cNvPr id="2" name="Title 4">
            <a:extLst>
              <a:ext uri="{FF2B5EF4-FFF2-40B4-BE49-F238E27FC236}">
                <a16:creationId xmlns:a16="http://schemas.microsoft.com/office/drawing/2014/main" id="{A25714C2-BB2A-778C-B1B4-5E5ECD03D1B7}"/>
              </a:ext>
            </a:extLst>
          </p:cNvPr>
          <p:cNvSpPr txBox="1">
            <a:spLocks/>
          </p:cNvSpPr>
          <p:nvPr/>
        </p:nvSpPr>
        <p:spPr>
          <a:xfrm>
            <a:off x="192378" y="71747"/>
            <a:ext cx="8113421" cy="5188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lnSpcReduction="10000"/>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3200" b="1" dirty="0"/>
              <a:t>Contact tracing: the process</a:t>
            </a:r>
            <a:endParaRPr lang="hu-HU" sz="3200" b="1" dirty="0"/>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 name="Content Placeholder 2"/>
          <p:cNvSpPr txBox="1">
            <a:spLocks noGrp="1"/>
          </p:cNvSpPr>
          <p:nvPr>
            <p:ph type="body" idx="1"/>
          </p:nvPr>
        </p:nvSpPr>
        <p:spPr>
          <a:xfrm>
            <a:off x="1984916" y="1466463"/>
            <a:ext cx="8222168" cy="3925075"/>
          </a:xfrm>
          <a:prstGeom prst="rect">
            <a:avLst/>
          </a:prstGeom>
        </p:spPr>
        <p:txBody>
          <a:bodyPr lIns="0" tIns="0" rIns="0" bIns="0"/>
          <a:lstStyle/>
          <a:p>
            <a:pPr marL="0" indent="0">
              <a:buSzTx/>
              <a:buNone/>
              <a:defRPr sz="2400"/>
            </a:pPr>
            <a:r>
              <a:rPr b="1" dirty="0">
                <a:solidFill>
                  <a:srgbClr val="C00000"/>
                </a:solidFill>
              </a:rPr>
              <a:t>Preventive measures depend on the type of event and may include:</a:t>
            </a:r>
          </a:p>
          <a:p>
            <a:pPr marL="0" indent="0">
              <a:buSzTx/>
              <a:buNone/>
              <a:defRPr sz="2400"/>
            </a:pPr>
            <a:endParaRPr dirty="0"/>
          </a:p>
          <a:p>
            <a:pPr marL="254000" indent="-254000">
              <a:buClr>
                <a:srgbClr val="65A000"/>
              </a:buClr>
              <a:defRPr sz="2400"/>
            </a:pPr>
            <a:r>
              <a:rPr dirty="0"/>
              <a:t>Quarantine: for some of emerging diseases,  including Avian influenza, Ebola, MERS,COVID-19,  WHO recommends supported quarantine for a duration of a maximum incubation period of the disease (from the last contact with a confirmed case) to minimize risk of onward transmission.</a:t>
            </a:r>
          </a:p>
          <a:p>
            <a:pPr marL="254000" indent="-254000">
              <a:buClr>
                <a:srgbClr val="65A000"/>
              </a:buClr>
              <a:defRPr sz="2400"/>
            </a:pPr>
            <a:r>
              <a:rPr dirty="0"/>
              <a:t>Vaccination</a:t>
            </a:r>
          </a:p>
          <a:p>
            <a:pPr marL="254000" indent="-254000">
              <a:buClr>
                <a:srgbClr val="65A000"/>
              </a:buClr>
              <a:defRPr sz="2400"/>
            </a:pPr>
            <a:r>
              <a:rPr dirty="0"/>
              <a:t>Chemoprophylaxis</a:t>
            </a:r>
          </a:p>
          <a:p>
            <a:pPr marL="254000" indent="-254000">
              <a:buClr>
                <a:srgbClr val="65A000"/>
              </a:buClr>
              <a:defRPr sz="2400"/>
            </a:pPr>
            <a:r>
              <a:rPr dirty="0"/>
              <a:t>Others...</a:t>
            </a:r>
          </a:p>
        </p:txBody>
      </p:sp>
      <p:sp>
        <p:nvSpPr>
          <p:cNvPr id="2" name="Title 4">
            <a:extLst>
              <a:ext uri="{FF2B5EF4-FFF2-40B4-BE49-F238E27FC236}">
                <a16:creationId xmlns:a16="http://schemas.microsoft.com/office/drawing/2014/main" id="{F2FDF6EB-947B-36F4-C12A-4563F57C25F6}"/>
              </a:ext>
            </a:extLst>
          </p:cNvPr>
          <p:cNvSpPr txBox="1">
            <a:spLocks/>
          </p:cNvSpPr>
          <p:nvPr/>
        </p:nvSpPr>
        <p:spPr>
          <a:xfrm>
            <a:off x="192378" y="71747"/>
            <a:ext cx="8113421" cy="5188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lnSpcReduction="10000"/>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3200" b="1" dirty="0"/>
              <a:t>Contact tracing: apply preventive measures</a:t>
            </a:r>
            <a:endParaRPr lang="hu-HU" sz="3200" b="1" dirty="0"/>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 name="Title 4"/>
          <p:cNvSpPr txBox="1">
            <a:spLocks noGrp="1"/>
          </p:cNvSpPr>
          <p:nvPr>
            <p:ph type="title" idx="4294967295"/>
          </p:nvPr>
        </p:nvSpPr>
        <p:spPr>
          <a:xfrm>
            <a:off x="281848" y="-123670"/>
            <a:ext cx="7194773" cy="1104746"/>
          </a:xfrm>
          <a:prstGeom prst="rect">
            <a:avLst/>
          </a:prstGeom>
        </p:spPr>
        <p:txBody>
          <a:bodyPr/>
          <a:lstStyle/>
          <a:p>
            <a:r>
              <a:rPr b="1" dirty="0"/>
              <a:t>Contact tracing: what should be the outcome of contact follow-up?</a:t>
            </a:r>
          </a:p>
        </p:txBody>
      </p:sp>
      <p:grpSp>
        <p:nvGrpSpPr>
          <p:cNvPr id="587" name="Rectangle 2"/>
          <p:cNvGrpSpPr/>
          <p:nvPr/>
        </p:nvGrpSpPr>
        <p:grpSpPr>
          <a:xfrm>
            <a:off x="295405" y="3269053"/>
            <a:ext cx="2468881" cy="2926082"/>
            <a:chOff x="0" y="0"/>
            <a:chExt cx="2468880" cy="2926080"/>
          </a:xfrm>
        </p:grpSpPr>
        <p:sp>
          <p:nvSpPr>
            <p:cNvPr id="585" name="Rectangle"/>
            <p:cNvSpPr/>
            <p:nvPr/>
          </p:nvSpPr>
          <p:spPr>
            <a:xfrm>
              <a:off x="-1" y="-1"/>
              <a:ext cx="2468882" cy="2926082"/>
            </a:xfrm>
            <a:prstGeom prst="rect">
              <a:avLst/>
            </a:prstGeom>
            <a:solidFill>
              <a:schemeClr val="accent4"/>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586" name="If contact develops symptoms: safely transport to be tested, isolated and treated as recommended"/>
            <p:cNvSpPr txBox="1"/>
            <p:nvPr/>
          </p:nvSpPr>
          <p:spPr>
            <a:xfrm>
              <a:off x="52069" y="267969"/>
              <a:ext cx="2364742" cy="23901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sz="2000">
                  <a:solidFill>
                    <a:srgbClr val="FFFFFF"/>
                  </a:solidFill>
                  <a:latin typeface="+mj-lt"/>
                  <a:ea typeface="+mj-ea"/>
                  <a:cs typeface="+mj-cs"/>
                  <a:sym typeface="Source Sans Pro Regular"/>
                </a:defRPr>
              </a:pPr>
              <a:r>
                <a:t>If contact develops symptoms: safely transport to be tested, isolated and treated as recommended</a:t>
              </a:r>
              <a:r>
                <a:rPr sz="2400"/>
                <a:t> </a:t>
              </a:r>
            </a:p>
          </p:txBody>
        </p:sp>
      </p:grpSp>
      <p:grpSp>
        <p:nvGrpSpPr>
          <p:cNvPr id="590" name="Rectangle 5"/>
          <p:cNvGrpSpPr/>
          <p:nvPr/>
        </p:nvGrpSpPr>
        <p:grpSpPr>
          <a:xfrm>
            <a:off x="3325286" y="3269053"/>
            <a:ext cx="2468882" cy="2926082"/>
            <a:chOff x="0" y="0"/>
            <a:chExt cx="2468880" cy="2926080"/>
          </a:xfrm>
        </p:grpSpPr>
        <p:sp>
          <p:nvSpPr>
            <p:cNvPr id="588" name="Rectangle"/>
            <p:cNvSpPr/>
            <p:nvPr/>
          </p:nvSpPr>
          <p:spPr>
            <a:xfrm>
              <a:off x="-1" y="-1"/>
              <a:ext cx="2468882" cy="2926082"/>
            </a:xfrm>
            <a:prstGeom prst="rect">
              <a:avLst/>
            </a:prstGeom>
            <a:solidFill>
              <a:schemeClr val="accent2"/>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589" name="If contact remains well for a maximum incubation period of the disease: monitoring can stop."/>
            <p:cNvSpPr txBox="1"/>
            <p:nvPr/>
          </p:nvSpPr>
          <p:spPr>
            <a:xfrm>
              <a:off x="52069" y="623569"/>
              <a:ext cx="2364742" cy="1678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000">
                  <a:solidFill>
                    <a:srgbClr val="FFFFFF"/>
                  </a:solidFill>
                  <a:latin typeface="+mj-lt"/>
                  <a:ea typeface="+mj-ea"/>
                  <a:cs typeface="+mj-cs"/>
                  <a:sym typeface="Source Sans Pro Regular"/>
                </a:defRPr>
              </a:lvl1pPr>
            </a:lstStyle>
            <a:p>
              <a:r>
                <a:t>If contact remains well for a maximum incubation period of the disease: monitoring can stop.</a:t>
              </a:r>
            </a:p>
          </p:txBody>
        </p:sp>
      </p:grpSp>
      <p:grpSp>
        <p:nvGrpSpPr>
          <p:cNvPr id="593" name="Rectangle 6"/>
          <p:cNvGrpSpPr/>
          <p:nvPr/>
        </p:nvGrpSpPr>
        <p:grpSpPr>
          <a:xfrm>
            <a:off x="9313984" y="3269053"/>
            <a:ext cx="2582612" cy="3051186"/>
            <a:chOff x="0" y="0"/>
            <a:chExt cx="2582610" cy="3051184"/>
          </a:xfrm>
        </p:grpSpPr>
        <p:sp>
          <p:nvSpPr>
            <p:cNvPr id="591" name="Rectangle"/>
            <p:cNvSpPr/>
            <p:nvPr/>
          </p:nvSpPr>
          <p:spPr>
            <a:xfrm>
              <a:off x="0" y="-1"/>
              <a:ext cx="2582611" cy="3051186"/>
            </a:xfrm>
            <a:prstGeom prst="rect">
              <a:avLst/>
            </a:prstGeom>
            <a:solidFill>
              <a:srgbClr val="2E75B6"/>
            </a:solidFill>
            <a:ln w="12700" cap="flat">
              <a:solidFill>
                <a:srgbClr val="011749"/>
              </a:solidFill>
              <a:prstDash val="solid"/>
              <a:miter lim="800000"/>
            </a:ln>
            <a:effectLst/>
          </p:spPr>
          <p:txBody>
            <a:bodyPr wrap="square" lIns="45719" tIns="45719" rIns="45719" bIns="45719" numCol="1" anchor="ctr">
              <a:noAutofit/>
            </a:bodyPr>
            <a:lstStyle/>
            <a:p>
              <a:pPr>
                <a:defRPr>
                  <a:solidFill>
                    <a:srgbClr val="FFFFFF"/>
                  </a:solidFill>
                </a:defRPr>
              </a:pPr>
              <a:endParaRPr/>
            </a:p>
          </p:txBody>
        </p:sp>
        <p:sp>
          <p:nvSpPr>
            <p:cNvPr id="592" name="If contact is not traceable for several days:…"/>
            <p:cNvSpPr txBox="1"/>
            <p:nvPr/>
          </p:nvSpPr>
          <p:spPr>
            <a:xfrm>
              <a:off x="52070" y="133671"/>
              <a:ext cx="2478472" cy="27838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sz="1600">
                  <a:solidFill>
                    <a:srgbClr val="FFFFFF"/>
                  </a:solidFill>
                  <a:latin typeface="+mj-lt"/>
                  <a:ea typeface="+mj-ea"/>
                  <a:cs typeface="+mj-cs"/>
                  <a:sym typeface="Source Sans Pro Regular"/>
                </a:defRPr>
              </a:pPr>
              <a:r>
                <a:t>If contact is not traceable for several days:</a:t>
              </a:r>
            </a:p>
            <a:p>
              <a:pPr lvl="1">
                <a:defRPr sz="1600">
                  <a:solidFill>
                    <a:srgbClr val="FFFFFF"/>
                  </a:solidFill>
                  <a:latin typeface="+mj-lt"/>
                  <a:ea typeface="+mj-ea"/>
                  <a:cs typeface="+mj-cs"/>
                  <a:sym typeface="Source Sans Pro Regular"/>
                </a:defRPr>
              </a:pPr>
              <a:r>
                <a:t>- </a:t>
              </a:r>
              <a:r>
                <a:rPr sz="1500"/>
                <a:t>Search diligently for contact </a:t>
              </a:r>
            </a:p>
            <a:p>
              <a:pPr lvl="1">
                <a:defRPr sz="1500">
                  <a:solidFill>
                    <a:srgbClr val="FFFFFF"/>
                  </a:solidFill>
                  <a:latin typeface="+mj-lt"/>
                  <a:ea typeface="+mj-ea"/>
                  <a:cs typeface="+mj-cs"/>
                  <a:sym typeface="Source Sans Pro Regular"/>
                </a:defRPr>
              </a:pPr>
              <a:r>
                <a:t>- Continue tracing contact until found; important to try to account for the contact even after the maximum incubation period have passed.</a:t>
              </a:r>
            </a:p>
          </p:txBody>
        </p:sp>
      </p:grpSp>
      <p:grpSp>
        <p:nvGrpSpPr>
          <p:cNvPr id="596" name="Rectangle 7"/>
          <p:cNvGrpSpPr/>
          <p:nvPr/>
        </p:nvGrpSpPr>
        <p:grpSpPr>
          <a:xfrm>
            <a:off x="6420578" y="3269053"/>
            <a:ext cx="2468882" cy="2926082"/>
            <a:chOff x="0" y="0"/>
            <a:chExt cx="2468880" cy="2926080"/>
          </a:xfrm>
        </p:grpSpPr>
        <p:sp>
          <p:nvSpPr>
            <p:cNvPr id="594" name="Rectangle"/>
            <p:cNvSpPr/>
            <p:nvPr/>
          </p:nvSpPr>
          <p:spPr>
            <a:xfrm>
              <a:off x="-1" y="-1"/>
              <a:ext cx="2468882" cy="2926082"/>
            </a:xfrm>
            <a:prstGeom prst="rect">
              <a:avLst/>
            </a:prstGeom>
            <a:solidFill>
              <a:srgbClr val="4C7800"/>
            </a:solidFill>
            <a:ln w="12700" cap="flat">
              <a:solidFill>
                <a:srgbClr val="011749"/>
              </a:solidFill>
              <a:prstDash val="solid"/>
              <a:miter lim="800000"/>
            </a:ln>
            <a:effectLst/>
          </p:spPr>
          <p:txBody>
            <a:bodyPr wrap="square" lIns="45719" tIns="45719" rIns="45719" bIns="45719" numCol="1" anchor="ctr">
              <a:noAutofit/>
            </a:bodyPr>
            <a:lstStyle/>
            <a:p>
              <a:pPr algn="ctr">
                <a:defRPr sz="2000">
                  <a:solidFill>
                    <a:srgbClr val="FFFFFF"/>
                  </a:solidFill>
                  <a:latin typeface="+mj-lt"/>
                  <a:ea typeface="+mj-ea"/>
                  <a:cs typeface="+mj-cs"/>
                  <a:sym typeface="Source Sans Pro Regular"/>
                </a:defRPr>
              </a:pPr>
              <a:endParaRPr/>
            </a:p>
          </p:txBody>
        </p:sp>
        <p:sp>
          <p:nvSpPr>
            <p:cNvPr id="595" name="If contact is absent:…"/>
            <p:cNvSpPr txBox="1"/>
            <p:nvPr/>
          </p:nvSpPr>
          <p:spPr>
            <a:xfrm>
              <a:off x="52069" y="147319"/>
              <a:ext cx="2364742" cy="2631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sz="2000">
                  <a:solidFill>
                    <a:srgbClr val="FFFFFF"/>
                  </a:solidFill>
                  <a:latin typeface="+mj-lt"/>
                  <a:ea typeface="+mj-ea"/>
                  <a:cs typeface="+mj-cs"/>
                  <a:sym typeface="Source Sans Pro Regular"/>
                </a:defRPr>
              </a:pPr>
              <a:r>
                <a:t>If contact is absent: </a:t>
              </a:r>
            </a:p>
            <a:p>
              <a:pPr algn="ctr">
                <a:defRPr sz="2000">
                  <a:solidFill>
                    <a:srgbClr val="FFFFFF"/>
                  </a:solidFill>
                  <a:latin typeface="+mj-lt"/>
                  <a:ea typeface="+mj-ea"/>
                  <a:cs typeface="+mj-cs"/>
                  <a:sym typeface="Source Sans Pro Regular"/>
                </a:defRPr>
              </a:pPr>
              <a:r>
                <a:t>report to epidemiologists - finding and visiting this contact is a priority for the next day.</a:t>
              </a:r>
            </a:p>
          </p:txBody>
        </p:sp>
      </p:grpSp>
      <p:sp>
        <p:nvSpPr>
          <p:cNvPr id="597" name="TextBox 1"/>
          <p:cNvSpPr txBox="1"/>
          <p:nvPr/>
        </p:nvSpPr>
        <p:spPr>
          <a:xfrm>
            <a:off x="385183" y="1450950"/>
            <a:ext cx="11275739" cy="1666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latin typeface="+mj-lt"/>
                <a:ea typeface="+mj-ea"/>
                <a:cs typeface="+mj-cs"/>
                <a:sym typeface="Source Sans Pro Regular"/>
              </a:defRPr>
            </a:lvl1pPr>
          </a:lstStyle>
          <a:p>
            <a:r>
              <a:rPr dirty="0"/>
              <a:t>If contacts are in close proximity to each other, such as being in the same household, and one of them shows symptoms and becomes a probable or confirmed case, the follow-up period of other contacts is reset to the maximum incubation period (or locally established quarantine duration) after the last exposure to the new case.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59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59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5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7" grpId="0" animBg="1" advAuto="0"/>
      <p:bldP spid="590" grpId="0" animBg="1" advAuto="0"/>
      <p:bldP spid="593" grpId="0" animBg="1" advAuto="0"/>
      <p:bldP spid="596" grpId="0" animBg="1" advAuto="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 name="Title 1"/>
          <p:cNvSpPr txBox="1">
            <a:spLocks noGrp="1"/>
          </p:cNvSpPr>
          <p:nvPr>
            <p:ph type="title"/>
          </p:nvPr>
        </p:nvSpPr>
        <p:spPr>
          <a:xfrm>
            <a:off x="190765" y="-99572"/>
            <a:ext cx="10231909" cy="1129495"/>
          </a:xfrm>
          <a:prstGeom prst="rect">
            <a:avLst/>
          </a:prstGeom>
        </p:spPr>
        <p:txBody>
          <a:bodyPr/>
          <a:lstStyle/>
          <a:p>
            <a:pPr>
              <a:defRPr>
                <a:solidFill>
                  <a:srgbClr val="C00000"/>
                </a:solidFill>
              </a:defRPr>
            </a:pPr>
            <a:r>
              <a:rPr b="1" dirty="0"/>
              <a:t>Tools to be used in the context of case investigation, contact tracing and monitoring</a:t>
            </a:r>
          </a:p>
        </p:txBody>
      </p:sp>
      <p:sp>
        <p:nvSpPr>
          <p:cNvPr id="601" name="Rectangle 4"/>
          <p:cNvSpPr txBox="1"/>
          <p:nvPr/>
        </p:nvSpPr>
        <p:spPr>
          <a:xfrm>
            <a:off x="236484" y="1228397"/>
            <a:ext cx="10501781" cy="40934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tabLst>
                <a:tab pos="457200" algn="l"/>
              </a:tabLst>
              <a:defRPr sz="2000">
                <a:latin typeface="+mj-lt"/>
                <a:ea typeface="+mj-ea"/>
                <a:cs typeface="+mj-cs"/>
                <a:sym typeface="Source Sans Pro Regular"/>
              </a:defRPr>
            </a:pPr>
            <a:r>
              <a:rPr b="1" dirty="0">
                <a:solidFill>
                  <a:srgbClr val="65A000"/>
                </a:solidFill>
              </a:rPr>
              <a:t>Key tools to be adapted and used in the context  of case investigation, contact tracing and monitoring include:</a:t>
            </a:r>
          </a:p>
          <a:p>
            <a:pPr>
              <a:tabLst>
                <a:tab pos="457200" algn="l"/>
              </a:tabLst>
              <a:defRPr sz="2000">
                <a:latin typeface="+mj-lt"/>
                <a:ea typeface="+mj-ea"/>
                <a:cs typeface="+mj-cs"/>
                <a:sym typeface="Source Sans Pro Regular"/>
              </a:defRPr>
            </a:pPr>
            <a:endParaRPr dirty="0"/>
          </a:p>
          <a:p>
            <a:pPr>
              <a:tabLst>
                <a:tab pos="457200" algn="l"/>
              </a:tabLst>
              <a:defRPr sz="2000">
                <a:latin typeface="+mj-lt"/>
                <a:ea typeface="+mj-ea"/>
                <a:cs typeface="+mj-cs"/>
                <a:sym typeface="Source Sans Pro Regular"/>
              </a:defRPr>
            </a:pPr>
            <a:r>
              <a:rPr dirty="0">
                <a:solidFill>
                  <a:srgbClr val="65A000"/>
                </a:solidFill>
              </a:rPr>
              <a:t>1. </a:t>
            </a:r>
            <a:r>
              <a:rPr dirty="0"/>
              <a:t>Line listing form</a:t>
            </a:r>
          </a:p>
          <a:p>
            <a:pPr>
              <a:tabLst>
                <a:tab pos="457200" algn="l"/>
              </a:tabLst>
              <a:defRPr sz="2000">
                <a:latin typeface="+mj-lt"/>
                <a:ea typeface="+mj-ea"/>
                <a:cs typeface="+mj-cs"/>
                <a:sym typeface="Source Sans Pro Regular"/>
              </a:defRPr>
            </a:pPr>
            <a:endParaRPr dirty="0"/>
          </a:p>
          <a:p>
            <a:pPr>
              <a:tabLst>
                <a:tab pos="457200" algn="l"/>
              </a:tabLst>
              <a:defRPr sz="2000">
                <a:latin typeface="+mj-lt"/>
                <a:ea typeface="+mj-ea"/>
                <a:cs typeface="+mj-cs"/>
                <a:sym typeface="Source Sans Pro Regular"/>
              </a:defRPr>
            </a:pPr>
            <a:r>
              <a:rPr dirty="0">
                <a:solidFill>
                  <a:srgbClr val="65A000"/>
                </a:solidFill>
              </a:rPr>
              <a:t>2. </a:t>
            </a:r>
            <a:r>
              <a:rPr dirty="0"/>
              <a:t>Case investigation form</a:t>
            </a:r>
          </a:p>
          <a:p>
            <a:pPr>
              <a:tabLst>
                <a:tab pos="457200" algn="l"/>
              </a:tabLst>
              <a:defRPr sz="2000">
                <a:latin typeface="+mj-lt"/>
                <a:ea typeface="+mj-ea"/>
                <a:cs typeface="+mj-cs"/>
                <a:sym typeface="Source Sans Pro Regular"/>
              </a:defRPr>
            </a:pPr>
            <a:endParaRPr dirty="0"/>
          </a:p>
          <a:p>
            <a:pPr>
              <a:tabLst>
                <a:tab pos="457200" algn="l"/>
              </a:tabLst>
              <a:defRPr sz="2000">
                <a:latin typeface="+mj-lt"/>
                <a:ea typeface="+mj-ea"/>
                <a:cs typeface="+mj-cs"/>
                <a:sym typeface="Source Sans Pro Regular"/>
              </a:defRPr>
            </a:pPr>
            <a:r>
              <a:rPr dirty="0">
                <a:solidFill>
                  <a:srgbClr val="65A000"/>
                </a:solidFill>
              </a:rPr>
              <a:t>3. </a:t>
            </a:r>
            <a:r>
              <a:rPr dirty="0"/>
              <a:t>Contact listing form</a:t>
            </a:r>
          </a:p>
          <a:p>
            <a:pPr>
              <a:tabLst>
                <a:tab pos="457200" algn="l"/>
              </a:tabLst>
              <a:defRPr sz="2000">
                <a:latin typeface="+mj-lt"/>
                <a:ea typeface="+mj-ea"/>
                <a:cs typeface="+mj-cs"/>
                <a:sym typeface="Source Sans Pro Regular"/>
              </a:defRPr>
            </a:pPr>
            <a:endParaRPr dirty="0"/>
          </a:p>
          <a:p>
            <a:pPr>
              <a:tabLst>
                <a:tab pos="457200" algn="l"/>
              </a:tabLst>
              <a:defRPr sz="2000">
                <a:latin typeface="+mj-lt"/>
                <a:ea typeface="+mj-ea"/>
                <a:cs typeface="+mj-cs"/>
                <a:sym typeface="Source Sans Pro Regular"/>
              </a:defRPr>
            </a:pPr>
            <a:r>
              <a:rPr dirty="0">
                <a:solidFill>
                  <a:srgbClr val="65A000"/>
                </a:solidFill>
              </a:rPr>
              <a:t>4. </a:t>
            </a:r>
            <a:r>
              <a:rPr dirty="0"/>
              <a:t>Contact follow-up form</a:t>
            </a:r>
          </a:p>
          <a:p>
            <a:pPr>
              <a:tabLst>
                <a:tab pos="457200" algn="l"/>
              </a:tabLst>
              <a:defRPr sz="2000">
                <a:latin typeface="+mj-lt"/>
                <a:ea typeface="+mj-ea"/>
                <a:cs typeface="+mj-cs"/>
                <a:sym typeface="Source Sans Pro Regular"/>
              </a:defRPr>
            </a:pPr>
            <a:endParaRPr dirty="0"/>
          </a:p>
          <a:p>
            <a:pPr>
              <a:tabLst>
                <a:tab pos="457200" algn="l"/>
              </a:tabLst>
              <a:defRPr sz="2000">
                <a:latin typeface="+mj-lt"/>
                <a:ea typeface="+mj-ea"/>
                <a:cs typeface="+mj-cs"/>
                <a:sym typeface="Source Sans Pro Regular"/>
              </a:defRPr>
            </a:pPr>
            <a:r>
              <a:rPr u="sng" dirty="0">
                <a:solidFill>
                  <a:srgbClr val="0563C1"/>
                </a:solidFill>
                <a:uFill>
                  <a:solidFill>
                    <a:srgbClr val="0563C1"/>
                  </a:solidFill>
                </a:uFill>
                <a:hlinkClick r:id="rId2"/>
              </a:rPr>
              <a:t>WHO Outbreak Toolkit</a:t>
            </a:r>
          </a:p>
          <a:p>
            <a:pPr>
              <a:tabLst>
                <a:tab pos="457200" algn="l"/>
              </a:tabLst>
              <a:defRPr sz="2000" strike="sngStrike">
                <a:latin typeface="+mj-lt"/>
                <a:ea typeface="+mj-ea"/>
                <a:cs typeface="+mj-cs"/>
                <a:sym typeface="Source Sans Pro Regular"/>
              </a:defRPr>
            </a:pPr>
            <a:endParaRPr u="sng" dirty="0">
              <a:solidFill>
                <a:srgbClr val="0563C1"/>
              </a:solidFill>
              <a:uFill>
                <a:solidFill>
                  <a:srgbClr val="0563C1"/>
                </a:solidFill>
              </a:uFill>
              <a:hlinkClick r:id="rId2"/>
            </a:endParaRPr>
          </a:p>
        </p:txBody>
      </p:sp>
      <p:pic>
        <p:nvPicPr>
          <p:cNvPr id="602" name="Image 9" descr="Image 9"/>
          <p:cNvPicPr>
            <a:picLocks noChangeAspect="1"/>
          </p:cNvPicPr>
          <p:nvPr/>
        </p:nvPicPr>
        <p:blipFill>
          <a:blip r:embed="rId3"/>
          <a:stretch>
            <a:fillRect/>
          </a:stretch>
        </p:blipFill>
        <p:spPr>
          <a:xfrm>
            <a:off x="3299185" y="1674733"/>
            <a:ext cx="6020694" cy="3175938"/>
          </a:xfrm>
          <a:prstGeom prst="rect">
            <a:avLst/>
          </a:prstGeom>
          <a:ln w="12700">
            <a:miter lim="400000"/>
          </a:ln>
        </p:spPr>
      </p:pic>
      <p:pic>
        <p:nvPicPr>
          <p:cNvPr id="603" name="Image 11" descr="Image 11"/>
          <p:cNvPicPr>
            <a:picLocks noChangeAspect="1"/>
          </p:cNvPicPr>
          <p:nvPr/>
        </p:nvPicPr>
        <p:blipFill>
          <a:blip r:embed="rId4"/>
          <a:stretch>
            <a:fillRect/>
          </a:stretch>
        </p:blipFill>
        <p:spPr>
          <a:xfrm>
            <a:off x="4289762" y="2294749"/>
            <a:ext cx="5492305" cy="3145162"/>
          </a:xfrm>
          <a:prstGeom prst="rect">
            <a:avLst/>
          </a:prstGeom>
          <a:ln w="12700">
            <a:miter lim="400000"/>
          </a:ln>
        </p:spPr>
      </p:pic>
      <p:pic>
        <p:nvPicPr>
          <p:cNvPr id="604" name="Picture 55" descr="Picture 55"/>
          <p:cNvPicPr>
            <a:picLocks noChangeAspect="1"/>
          </p:cNvPicPr>
          <p:nvPr/>
        </p:nvPicPr>
        <p:blipFill>
          <a:blip r:embed="rId5"/>
          <a:srcRect l="24279" t="29442" r="24709" b="25551"/>
          <a:stretch>
            <a:fillRect/>
          </a:stretch>
        </p:blipFill>
        <p:spPr>
          <a:xfrm>
            <a:off x="5748942" y="2472745"/>
            <a:ext cx="5436845" cy="2796839"/>
          </a:xfrm>
          <a:prstGeom prst="rect">
            <a:avLst/>
          </a:prstGeom>
          <a:ln w="12700">
            <a:miter lim="400000"/>
          </a:ln>
          <a:effectLst>
            <a:outerShdw blurRad="292100" dist="139700" dir="2700000" rotWithShape="0">
              <a:srgbClr val="333333">
                <a:alpha val="64999"/>
              </a:srgbClr>
            </a:outerShdw>
          </a:effectLst>
        </p:spPr>
      </p:pic>
      <p:pic>
        <p:nvPicPr>
          <p:cNvPr id="605" name="Picture 56" descr="Picture 56"/>
          <p:cNvPicPr>
            <a:picLocks noChangeAspect="1"/>
          </p:cNvPicPr>
          <p:nvPr/>
        </p:nvPicPr>
        <p:blipFill>
          <a:blip r:embed="rId6"/>
          <a:srcRect l="24903" t="40011" r="24453" b="13722"/>
          <a:stretch>
            <a:fillRect/>
          </a:stretch>
        </p:blipFill>
        <p:spPr>
          <a:xfrm>
            <a:off x="6185510" y="3272401"/>
            <a:ext cx="5893483" cy="3139387"/>
          </a:xfrm>
          <a:prstGeom prst="rect">
            <a:avLst/>
          </a:prstGeom>
          <a:ln w="12700">
            <a:miter lim="400000"/>
          </a:ln>
          <a:effectLst>
            <a:outerShdw blurRad="292100" dist="139700" dir="2700000" rotWithShape="0">
              <a:srgbClr val="333333">
                <a:alpha val="64999"/>
              </a:srgbClr>
            </a:outerShdw>
          </a:effectLst>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602"/>
                                        </p:tgtEl>
                                        <p:attrNameLst>
                                          <p:attrName>style.visibility</p:attrName>
                                        </p:attrNameLst>
                                      </p:cBhvr>
                                      <p:to>
                                        <p:strVal val="visible"/>
                                      </p:to>
                                    </p:set>
                                    <p:anim calcmode="lin" valueType="num">
                                      <p:cBhvr>
                                        <p:cTn id="7" dur="1000" fill="hold"/>
                                        <p:tgtEl>
                                          <p:spTgt spid="602"/>
                                        </p:tgtEl>
                                        <p:attrNameLst>
                                          <p:attrName>ppt_x</p:attrName>
                                        </p:attrNameLst>
                                      </p:cBhvr>
                                      <p:tavLst>
                                        <p:tav tm="0">
                                          <p:val>
                                            <p:strVal val="#ppt_x"/>
                                          </p:val>
                                        </p:tav>
                                        <p:tav tm="100000">
                                          <p:val>
                                            <p:strVal val="#ppt_x"/>
                                          </p:val>
                                        </p:tav>
                                      </p:tavLst>
                                    </p:anim>
                                    <p:anim calcmode="lin" valueType="num">
                                      <p:cBhvr>
                                        <p:cTn id="8" dur="1000" fill="hold"/>
                                        <p:tgtEl>
                                          <p:spTgt spid="60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603"/>
                                        </p:tgtEl>
                                        <p:attrNameLst>
                                          <p:attrName>style.visibility</p:attrName>
                                        </p:attrNameLst>
                                      </p:cBhvr>
                                      <p:to>
                                        <p:strVal val="visible"/>
                                      </p:to>
                                    </p:set>
                                    <p:anim calcmode="lin" valueType="num">
                                      <p:cBhvr>
                                        <p:cTn id="13" dur="1000" fill="hold"/>
                                        <p:tgtEl>
                                          <p:spTgt spid="603"/>
                                        </p:tgtEl>
                                        <p:attrNameLst>
                                          <p:attrName>ppt_x</p:attrName>
                                        </p:attrNameLst>
                                      </p:cBhvr>
                                      <p:tavLst>
                                        <p:tav tm="0">
                                          <p:val>
                                            <p:strVal val="#ppt_x"/>
                                          </p:val>
                                        </p:tav>
                                        <p:tav tm="100000">
                                          <p:val>
                                            <p:strVal val="#ppt_x"/>
                                          </p:val>
                                        </p:tav>
                                      </p:tavLst>
                                    </p:anim>
                                    <p:anim calcmode="lin" valueType="num">
                                      <p:cBhvr>
                                        <p:cTn id="14" dur="1000" fill="hold"/>
                                        <p:tgtEl>
                                          <p:spTgt spid="60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604"/>
                                        </p:tgtEl>
                                        <p:attrNameLst>
                                          <p:attrName>style.visibility</p:attrName>
                                        </p:attrNameLst>
                                      </p:cBhvr>
                                      <p:to>
                                        <p:strVal val="visible"/>
                                      </p:to>
                                    </p:set>
                                    <p:anim calcmode="lin" valueType="num">
                                      <p:cBhvr>
                                        <p:cTn id="19" dur="1000" fill="hold"/>
                                        <p:tgtEl>
                                          <p:spTgt spid="604"/>
                                        </p:tgtEl>
                                        <p:attrNameLst>
                                          <p:attrName>ppt_x</p:attrName>
                                        </p:attrNameLst>
                                      </p:cBhvr>
                                      <p:tavLst>
                                        <p:tav tm="0">
                                          <p:val>
                                            <p:strVal val="#ppt_x"/>
                                          </p:val>
                                        </p:tav>
                                        <p:tav tm="100000">
                                          <p:val>
                                            <p:strVal val="#ppt_x"/>
                                          </p:val>
                                        </p:tav>
                                      </p:tavLst>
                                    </p:anim>
                                    <p:anim calcmode="lin" valueType="num">
                                      <p:cBhvr>
                                        <p:cTn id="20" dur="1000" fill="hold"/>
                                        <p:tgtEl>
                                          <p:spTgt spid="60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605"/>
                                        </p:tgtEl>
                                        <p:attrNameLst>
                                          <p:attrName>style.visibility</p:attrName>
                                        </p:attrNameLst>
                                      </p:cBhvr>
                                      <p:to>
                                        <p:strVal val="visible"/>
                                      </p:to>
                                    </p:set>
                                    <p:anim calcmode="lin" valueType="num">
                                      <p:cBhvr>
                                        <p:cTn id="25" dur="1000" fill="hold"/>
                                        <p:tgtEl>
                                          <p:spTgt spid="605"/>
                                        </p:tgtEl>
                                        <p:attrNameLst>
                                          <p:attrName>ppt_x</p:attrName>
                                        </p:attrNameLst>
                                      </p:cBhvr>
                                      <p:tavLst>
                                        <p:tav tm="0">
                                          <p:val>
                                            <p:strVal val="#ppt_x"/>
                                          </p:val>
                                        </p:tav>
                                        <p:tav tm="100000">
                                          <p:val>
                                            <p:strVal val="#ppt_x"/>
                                          </p:val>
                                        </p:tav>
                                      </p:tavLst>
                                    </p:anim>
                                    <p:anim calcmode="lin" valueType="num">
                                      <p:cBhvr>
                                        <p:cTn id="26" dur="1000" fill="hold"/>
                                        <p:tgtEl>
                                          <p:spTgt spid="6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2" grpId="0" animBg="1" advAuto="0"/>
      <p:bldP spid="603" grpId="0" animBg="1" advAuto="0"/>
      <p:bldP spid="604" grpId="0" animBg="1" advAuto="0"/>
      <p:bldP spid="605" grpId="0" animBg="1" advAuto="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9" name="Title 1"/>
          <p:cNvSpPr txBox="1">
            <a:spLocks noGrp="1"/>
          </p:cNvSpPr>
          <p:nvPr>
            <p:ph type="title"/>
          </p:nvPr>
        </p:nvSpPr>
        <p:spPr>
          <a:xfrm>
            <a:off x="268743" y="146790"/>
            <a:ext cx="3246899" cy="2232720"/>
          </a:xfrm>
          <a:prstGeom prst="rect">
            <a:avLst/>
          </a:prstGeom>
        </p:spPr>
        <p:txBody>
          <a:bodyPr>
            <a:noAutofit/>
          </a:bodyPr>
          <a:lstStyle/>
          <a:p>
            <a:pPr>
              <a:defRPr sz="3000"/>
            </a:pPr>
            <a:r>
              <a:rPr b="1" dirty="0"/>
              <a:t>Tools to be used in the context of case investigation, contact tracing and monitoring</a:t>
            </a:r>
            <a:endParaRPr dirty="0"/>
          </a:p>
        </p:txBody>
      </p:sp>
      <p:sp>
        <p:nvSpPr>
          <p:cNvPr id="610" name="Rectangle 4"/>
          <p:cNvSpPr txBox="1"/>
          <p:nvPr/>
        </p:nvSpPr>
        <p:spPr>
          <a:xfrm>
            <a:off x="4463341" y="1782395"/>
            <a:ext cx="7154983" cy="3926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tabLst>
                <a:tab pos="457200" algn="l"/>
              </a:tabLst>
              <a:defRPr sz="2800">
                <a:solidFill>
                  <a:srgbClr val="FF0000"/>
                </a:solidFill>
                <a:latin typeface="+mj-lt"/>
                <a:ea typeface="+mj-ea"/>
                <a:cs typeface="+mj-cs"/>
                <a:sym typeface="Source Sans Pro Regular"/>
              </a:defRPr>
            </a:pPr>
            <a:r>
              <a:rPr dirty="0"/>
              <a:t>Note to facilitators:</a:t>
            </a:r>
          </a:p>
          <a:p>
            <a:pPr>
              <a:tabLst>
                <a:tab pos="457200" algn="l"/>
              </a:tabLst>
              <a:defRPr sz="2800">
                <a:solidFill>
                  <a:srgbClr val="FF0000"/>
                </a:solidFill>
                <a:latin typeface="+mj-lt"/>
                <a:ea typeface="+mj-ea"/>
                <a:cs typeface="+mj-cs"/>
                <a:sym typeface="Source Sans Pro Regular"/>
              </a:defRPr>
            </a:pPr>
            <a:endParaRPr dirty="0"/>
          </a:p>
          <a:p>
            <a:pPr>
              <a:tabLst>
                <a:tab pos="457200" algn="l"/>
              </a:tabLst>
              <a:defRPr sz="2800">
                <a:solidFill>
                  <a:srgbClr val="FF0000"/>
                </a:solidFill>
                <a:latin typeface="+mj-lt"/>
                <a:ea typeface="+mj-ea"/>
                <a:cs typeface="+mj-cs"/>
                <a:sym typeface="Source Sans Pro Regular"/>
              </a:defRPr>
            </a:pPr>
            <a:r>
              <a:rPr dirty="0"/>
              <a:t>If the tools presented on the previous slide are not relevant to you, include here any tools that are to be used in your country in the context of case investigation, contact tracing and monitoring, and delete the previous slide. </a:t>
            </a:r>
          </a:p>
          <a:p>
            <a:pPr>
              <a:tabLst>
                <a:tab pos="457200" algn="l"/>
              </a:tabLst>
              <a:defRPr sz="2000" strike="sngStrike">
                <a:latin typeface="+mj-lt"/>
                <a:ea typeface="+mj-ea"/>
                <a:cs typeface="+mj-cs"/>
                <a:sym typeface="Source Sans Pro Regular"/>
              </a:defRPr>
            </a:pPr>
            <a:endParaRPr dirty="0"/>
          </a:p>
        </p:txBody>
      </p:sp>
      <p:sp>
        <p:nvSpPr>
          <p:cNvPr id="612" name="Rounded Rectangle 5"/>
          <p:cNvSpPr/>
          <p:nvPr/>
        </p:nvSpPr>
        <p:spPr>
          <a:xfrm rot="10800000" flipH="1">
            <a:off x="285329" y="2379510"/>
            <a:ext cx="2282614"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Text Placeholder 1"/>
          <p:cNvSpPr txBox="1">
            <a:spLocks noGrp="1"/>
          </p:cNvSpPr>
          <p:nvPr>
            <p:ph type="body" idx="1"/>
          </p:nvPr>
        </p:nvSpPr>
        <p:spPr>
          <a:xfrm>
            <a:off x="4273550" y="1895569"/>
            <a:ext cx="7529514" cy="3066863"/>
          </a:xfrm>
          <a:prstGeom prst="rect">
            <a:avLst/>
          </a:prstGeom>
        </p:spPr>
        <p:txBody>
          <a:bodyPr/>
          <a:lstStyle/>
          <a:p>
            <a:pPr marL="0" indent="0">
              <a:buSzTx/>
              <a:buNone/>
              <a:defRPr sz="2400"/>
            </a:pPr>
            <a:r>
              <a:rPr b="1" dirty="0">
                <a:solidFill>
                  <a:schemeClr val="tx1"/>
                </a:solidFill>
              </a:rPr>
              <a:t>At the end of this session</a:t>
            </a:r>
            <a:r>
              <a:rPr lang="fr-FR" b="1" dirty="0">
                <a:solidFill>
                  <a:schemeClr val="tx1"/>
                </a:solidFill>
              </a:rPr>
              <a:t>,</a:t>
            </a:r>
            <a:r>
              <a:rPr b="1" dirty="0">
                <a:solidFill>
                  <a:schemeClr val="tx1"/>
                </a:solidFill>
              </a:rPr>
              <a:t> you should be able to:</a:t>
            </a:r>
          </a:p>
          <a:p>
            <a:pPr marL="0" indent="0">
              <a:buSzTx/>
              <a:buNone/>
              <a:defRPr sz="2400"/>
            </a:pPr>
            <a:endParaRPr dirty="0"/>
          </a:p>
          <a:p>
            <a:pPr marL="254000" indent="-254000">
              <a:buClr>
                <a:srgbClr val="65A000"/>
              </a:buClr>
              <a:defRPr sz="2400"/>
            </a:pPr>
            <a:r>
              <a:rPr dirty="0"/>
              <a:t>Define active case finding and contact tracing</a:t>
            </a:r>
          </a:p>
          <a:p>
            <a:pPr marL="254000" indent="-254000">
              <a:buClr>
                <a:srgbClr val="65A000"/>
              </a:buClr>
              <a:defRPr sz="2400"/>
            </a:pPr>
            <a:r>
              <a:rPr dirty="0"/>
              <a:t>Decide when to perform active case finding and contact tracing based on epidemiological scenarios</a:t>
            </a:r>
          </a:p>
          <a:p>
            <a:pPr marL="254000" indent="-254000">
              <a:buClr>
                <a:srgbClr val="65A000"/>
              </a:buClr>
              <a:defRPr sz="2400"/>
            </a:pPr>
            <a:r>
              <a:rPr dirty="0"/>
              <a:t>Describe how to implement active case finding and contact tracing including required materials</a:t>
            </a:r>
          </a:p>
          <a:p>
            <a:pPr marL="254000" indent="-254000">
              <a:buClr>
                <a:srgbClr val="65A000"/>
              </a:buClr>
              <a:defRPr sz="2400"/>
            </a:pPr>
            <a:r>
              <a:rPr dirty="0"/>
              <a:t>Determine priority groups for contact tracing</a:t>
            </a:r>
          </a:p>
        </p:txBody>
      </p:sp>
      <p:sp>
        <p:nvSpPr>
          <p:cNvPr id="4" name="Title 1">
            <a:extLst>
              <a:ext uri="{FF2B5EF4-FFF2-40B4-BE49-F238E27FC236}">
                <a16:creationId xmlns:a16="http://schemas.microsoft.com/office/drawing/2014/main" id="{C67CDAC3-4AF4-66A3-BBED-8EA384BB0872}"/>
              </a:ext>
            </a:extLst>
          </p:cNvPr>
          <p:cNvSpPr txBox="1">
            <a:spLocks noGrp="1"/>
          </p:cNvSpPr>
          <p:nvPr>
            <p:ph type="title"/>
          </p:nvPr>
        </p:nvSpPr>
        <p:spPr>
          <a:xfrm>
            <a:off x="388937" y="388882"/>
            <a:ext cx="3264195" cy="1182817"/>
          </a:xfrm>
          <a:prstGeom prst="rect">
            <a:avLst/>
          </a:prstGeom>
        </p:spPr>
        <p:txBody>
          <a:bodyPr/>
          <a:lstStyle>
            <a:lvl1pPr>
              <a:defRPr>
                <a:latin typeface="Source Sans Pro Bold"/>
                <a:ea typeface="Source Sans Pro Bold"/>
                <a:cs typeface="Source Sans Pro Bold"/>
                <a:sym typeface="Source Sans Pro Bold"/>
              </a:defRPr>
            </a:lvl1pPr>
          </a:lstStyle>
          <a:p>
            <a:r>
              <a:rPr b="1" dirty="0"/>
              <a:t>Learning objectives</a:t>
            </a:r>
          </a:p>
        </p:txBody>
      </p:sp>
      <p:sp>
        <p:nvSpPr>
          <p:cNvPr id="5" name="Rounded Rectangle 3">
            <a:extLst>
              <a:ext uri="{FF2B5EF4-FFF2-40B4-BE49-F238E27FC236}">
                <a16:creationId xmlns:a16="http://schemas.microsoft.com/office/drawing/2014/main" id="{32ACEB43-5D5A-6B59-0C4F-66D5F2C6C6E8}"/>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 name="Content Placeholder 1"/>
          <p:cNvSpPr txBox="1">
            <a:spLocks noGrp="1"/>
          </p:cNvSpPr>
          <p:nvPr>
            <p:ph type="body" idx="1"/>
          </p:nvPr>
        </p:nvSpPr>
        <p:spPr>
          <a:xfrm>
            <a:off x="4273550" y="842962"/>
            <a:ext cx="7529514" cy="4930309"/>
          </a:xfrm>
          <a:prstGeom prst="rect">
            <a:avLst/>
          </a:prstGeom>
        </p:spPr>
        <p:txBody>
          <a:bodyPr/>
          <a:lstStyle/>
          <a:p>
            <a:pPr marL="0" indent="0">
              <a:buSzTx/>
              <a:buNone/>
              <a:defRPr sz="2800"/>
            </a:pPr>
            <a:endParaRPr dirty="0"/>
          </a:p>
          <a:p>
            <a:pPr marL="466090" indent="-466090">
              <a:buFontTx/>
              <a:buAutoNum type="arabicPeriod"/>
              <a:defRPr sz="2800"/>
            </a:pPr>
            <a:r>
              <a:rPr dirty="0"/>
              <a:t>Contact tracing is an active surveillance activity</a:t>
            </a:r>
          </a:p>
          <a:p>
            <a:pPr marL="466090" indent="-466090">
              <a:buFontTx/>
              <a:buAutoNum type="arabicPeriod"/>
              <a:defRPr sz="2800"/>
            </a:pPr>
            <a:r>
              <a:rPr dirty="0"/>
              <a:t>The goal of contact tracing is to stop disease transmission</a:t>
            </a:r>
          </a:p>
          <a:p>
            <a:pPr marL="466090" indent="-466090">
              <a:buFontTx/>
              <a:buAutoNum type="arabicPeriod"/>
              <a:defRPr sz="2800"/>
            </a:pPr>
            <a:r>
              <a:rPr dirty="0"/>
              <a:t>Contact tracing of every contact is essential to control and stop the outbreak </a:t>
            </a:r>
          </a:p>
          <a:p>
            <a:pPr marL="466090" indent="-466090">
              <a:buFontTx/>
              <a:buAutoNum type="arabicPeriod"/>
              <a:defRPr sz="2800"/>
            </a:pPr>
            <a:r>
              <a:rPr dirty="0"/>
              <a:t>In community transmission, prioritization for follow-up should be given to contacts at a higher risk of infection based on their degree of exposure, and contacts at a higher risk of developing severe disease</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Espace réservé du contenu 2"/>
          <p:cNvSpPr txBox="1">
            <a:spLocks noGrp="1"/>
          </p:cNvSpPr>
          <p:nvPr>
            <p:ph type="body" idx="1"/>
          </p:nvPr>
        </p:nvSpPr>
        <p:spPr>
          <a:prstGeom prst="rect">
            <a:avLst/>
          </a:prstGeom>
        </p:spPr>
        <p:txBody>
          <a:bodyPr/>
          <a:lstStyle/>
          <a:p>
            <a:pPr marL="0" indent="0">
              <a:buSzTx/>
              <a:buNone/>
              <a:defRPr sz="2000">
                <a:solidFill>
                  <a:srgbClr val="C00000"/>
                </a:solidFill>
              </a:defRPr>
            </a:pPr>
            <a:r>
              <a:rPr u="sng" dirty="0">
                <a:solidFill>
                  <a:srgbClr val="0563C1"/>
                </a:solidFill>
                <a:uFill>
                  <a:solidFill>
                    <a:srgbClr val="0563C1"/>
                  </a:solidFill>
                </a:uFill>
                <a:hlinkClick r:id="rId2"/>
              </a:rPr>
              <a:t>WHO Outbreak Toolkit</a:t>
            </a:r>
          </a:p>
          <a:p>
            <a:pPr marL="0" indent="0">
              <a:buSzTx/>
              <a:buNone/>
            </a:pPr>
            <a:endParaRPr u="sng" dirty="0">
              <a:solidFill>
                <a:srgbClr val="0563C1"/>
              </a:solidFill>
              <a:uFill>
                <a:solidFill>
                  <a:srgbClr val="0563C1"/>
                </a:solidFill>
              </a:uFill>
              <a:hlinkClick r:id="rId2"/>
            </a:endParaRPr>
          </a:p>
          <a:p>
            <a:pPr marL="0" indent="0">
              <a:buSzTx/>
              <a:buNone/>
              <a:defRPr sz="2000">
                <a:solidFill>
                  <a:srgbClr val="002060"/>
                </a:solidFill>
              </a:defRPr>
            </a:pPr>
            <a:r>
              <a:rPr dirty="0"/>
              <a:t>Standard precautions in health care: Aide-memoire, WHO Oct 2007</a:t>
            </a:r>
            <a:br>
              <a:rPr dirty="0"/>
            </a:br>
            <a:r>
              <a:rPr u="sng" dirty="0">
                <a:solidFill>
                  <a:srgbClr val="0563C1"/>
                </a:solidFill>
                <a:uFill>
                  <a:solidFill>
                    <a:srgbClr val="0563C1"/>
                  </a:solidFill>
                </a:uFill>
                <a:hlinkClick r:id="rId3"/>
              </a:rPr>
              <a:t>http://www.who.int/csr/resources/publications/EPR_AM2_E7.pdf</a:t>
            </a:r>
          </a:p>
          <a:p>
            <a:pPr>
              <a:defRPr sz="2000"/>
            </a:pPr>
            <a:endParaRPr u="sng" dirty="0">
              <a:solidFill>
                <a:srgbClr val="0563C1"/>
              </a:solidFill>
              <a:uFill>
                <a:solidFill>
                  <a:srgbClr val="0563C1"/>
                </a:solidFill>
              </a:uFill>
              <a:hlinkClick r:id="rId3"/>
            </a:endParaRPr>
          </a:p>
          <a:p>
            <a:pPr marL="0" indent="0">
              <a:buSzTx/>
              <a:buNone/>
              <a:defRPr sz="2000"/>
            </a:pPr>
            <a:r>
              <a:rPr dirty="0"/>
              <a:t>Hand Hygiene: Why, How &amp; When?</a:t>
            </a:r>
          </a:p>
          <a:p>
            <a:pPr marL="0" indent="0">
              <a:buSzTx/>
              <a:buNone/>
              <a:defRPr sz="2000"/>
            </a:pPr>
            <a:r>
              <a:rPr u="sng" dirty="0">
                <a:solidFill>
                  <a:srgbClr val="0563C1"/>
                </a:solidFill>
                <a:uFill>
                  <a:solidFill>
                    <a:srgbClr val="0563C1"/>
                  </a:solidFill>
                </a:uFill>
                <a:hlinkClick r:id="rId4"/>
              </a:rPr>
              <a:t>http://www.who.int/gpsc/5may/Hand_Hygiene_Why_How_and_When_Brochure.pdf?ua=1</a:t>
            </a:r>
            <a:r>
              <a:rPr dirty="0"/>
              <a:t>  </a:t>
            </a:r>
          </a:p>
          <a:p>
            <a:pPr marL="0" indent="0">
              <a:buSzTx/>
              <a:buNone/>
              <a:defRPr sz="2000"/>
            </a:pPr>
            <a:endParaRPr dirty="0"/>
          </a:p>
          <a:p>
            <a:pPr marL="0" indent="0">
              <a:buSzTx/>
              <a:buNone/>
              <a:defRPr sz="2000">
                <a:solidFill>
                  <a:srgbClr val="002060"/>
                </a:solidFill>
              </a:defRPr>
            </a:pPr>
            <a:r>
              <a:rPr u="sng" dirty="0">
                <a:solidFill>
                  <a:srgbClr val="0563C1"/>
                </a:solidFill>
                <a:uFill>
                  <a:solidFill>
                    <a:srgbClr val="0563C1"/>
                  </a:solidFill>
                </a:uFill>
                <a:hlinkClick r:id="rId5"/>
              </a:rPr>
              <a:t>My 5 Moments for Hand Hygiene. World Health Organization.</a:t>
            </a:r>
            <a:r>
              <a:rPr dirty="0"/>
              <a:t> </a:t>
            </a:r>
          </a:p>
          <a:p>
            <a:pPr>
              <a:defRPr sz="2000"/>
            </a:pPr>
            <a:endParaRPr dirty="0"/>
          </a:p>
          <a:p>
            <a:pPr marL="0" indent="0">
              <a:buSzTx/>
              <a:buNone/>
              <a:defRPr sz="2000"/>
            </a:pPr>
            <a:r>
              <a:rPr dirty="0"/>
              <a:t>Personal protective equipment for use in a filovirus disease outbreak Rapid advice guideline, WHO 2016</a:t>
            </a:r>
          </a:p>
          <a:p>
            <a:pPr marL="0" indent="0">
              <a:buSzTx/>
              <a:buNone/>
              <a:defRPr sz="2000"/>
            </a:pPr>
            <a:r>
              <a:rPr u="sng" dirty="0">
                <a:solidFill>
                  <a:srgbClr val="0563C1"/>
                </a:solidFill>
                <a:uFill>
                  <a:solidFill>
                    <a:srgbClr val="0563C1"/>
                  </a:solidFill>
                </a:uFill>
                <a:hlinkClick r:id="rId6"/>
              </a:rPr>
              <a:t>http://apps.who.int/iris/bitstream/10665/251426/1/9789241549721-eng.pdf?ua=1</a:t>
            </a:r>
            <a:r>
              <a:rPr dirty="0"/>
              <a:t> </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 name="Rectangle 1"/>
          <p:cNvSpPr txBox="1"/>
          <p:nvPr/>
        </p:nvSpPr>
        <p:spPr>
          <a:xfrm>
            <a:off x="4380213" y="1004089"/>
            <a:ext cx="6895209" cy="61173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spcBef>
                <a:spcPts val="400"/>
              </a:spcBef>
              <a:defRPr>
                <a:latin typeface="+mj-lt"/>
                <a:ea typeface="+mj-ea"/>
                <a:cs typeface="+mj-cs"/>
                <a:sym typeface="Source Sans Pro Regular"/>
              </a:defRPr>
            </a:pPr>
            <a:r>
              <a:rPr dirty="0"/>
              <a:t>Managing epidemics: Key facts about major deadly diseases </a:t>
            </a:r>
          </a:p>
          <a:p>
            <a:pPr>
              <a:spcBef>
                <a:spcPts val="400"/>
              </a:spcBef>
              <a:defRPr>
                <a:latin typeface="+mj-lt"/>
                <a:ea typeface="+mj-ea"/>
                <a:cs typeface="+mj-cs"/>
                <a:sym typeface="Source Sans Pro Regular"/>
              </a:defRPr>
            </a:pPr>
            <a:r>
              <a:rPr u="sng" dirty="0">
                <a:solidFill>
                  <a:srgbClr val="0563C1"/>
                </a:solidFill>
                <a:uFill>
                  <a:solidFill>
                    <a:srgbClr val="0563C1"/>
                  </a:solidFill>
                </a:uFill>
                <a:hlinkClick r:id="rId2"/>
              </a:rPr>
              <a:t>https://apps.who.int/iris/handle/10665/272442</a:t>
            </a:r>
          </a:p>
          <a:p>
            <a:pPr>
              <a:spcBef>
                <a:spcPts val="400"/>
              </a:spcBef>
              <a:defRPr>
                <a:latin typeface="+mj-lt"/>
                <a:ea typeface="+mj-ea"/>
                <a:cs typeface="+mj-cs"/>
                <a:sym typeface="Source Sans Pro Regular"/>
              </a:defRPr>
            </a:pPr>
            <a:endParaRPr u="sng" dirty="0">
              <a:solidFill>
                <a:srgbClr val="0563C1"/>
              </a:solidFill>
              <a:uFill>
                <a:solidFill>
                  <a:srgbClr val="0563C1"/>
                </a:solidFill>
              </a:uFill>
              <a:hlinkClick r:id="rId2"/>
            </a:endParaRPr>
          </a:p>
          <a:p>
            <a:pPr>
              <a:spcBef>
                <a:spcPts val="400"/>
              </a:spcBef>
              <a:defRPr>
                <a:latin typeface="+mj-lt"/>
                <a:ea typeface="+mj-ea"/>
                <a:cs typeface="+mj-cs"/>
                <a:sym typeface="Source Sans Pro Regular"/>
              </a:defRPr>
            </a:pPr>
            <a:r>
              <a:rPr dirty="0"/>
              <a:t>Operational guide for engaging communities in contact tracing, WHO and UNICEF, 28 May 2021 </a:t>
            </a:r>
          </a:p>
          <a:p>
            <a:pPr>
              <a:spcBef>
                <a:spcPts val="400"/>
              </a:spcBef>
              <a:defRPr>
                <a:latin typeface="+mj-lt"/>
                <a:ea typeface="+mj-ea"/>
                <a:cs typeface="+mj-cs"/>
                <a:sym typeface="Source Sans Pro Regular"/>
              </a:defRPr>
            </a:pPr>
            <a:r>
              <a:rPr u="sng" dirty="0">
                <a:solidFill>
                  <a:srgbClr val="0563C1"/>
                </a:solidFill>
                <a:uFill>
                  <a:solidFill>
                    <a:srgbClr val="0563C1"/>
                  </a:solidFill>
                </a:uFill>
                <a:hlinkClick r:id="rId3"/>
              </a:rPr>
              <a:t>https://apps.who.int/iris/handle/10665/341553</a:t>
            </a:r>
          </a:p>
          <a:p>
            <a:pPr>
              <a:spcBef>
                <a:spcPts val="400"/>
              </a:spcBef>
              <a:defRPr>
                <a:latin typeface="+mj-lt"/>
                <a:ea typeface="+mj-ea"/>
                <a:cs typeface="+mj-cs"/>
                <a:sym typeface="Source Sans Pro Regular"/>
              </a:defRPr>
            </a:pPr>
            <a:endParaRPr u="sng" dirty="0">
              <a:solidFill>
                <a:srgbClr val="0563C1"/>
              </a:solidFill>
              <a:uFill>
                <a:solidFill>
                  <a:srgbClr val="0563C1"/>
                </a:solidFill>
              </a:uFill>
              <a:hlinkClick r:id="rId3"/>
            </a:endParaRPr>
          </a:p>
          <a:p>
            <a:pPr>
              <a:defRPr>
                <a:latin typeface="+mj-lt"/>
                <a:ea typeface="+mj-ea"/>
                <a:cs typeface="+mj-cs"/>
                <a:sym typeface="Source Sans Pro Regular"/>
              </a:defRPr>
            </a:pPr>
            <a:r>
              <a:rPr dirty="0"/>
              <a:t>Country &amp; Technical Guidance - Coronavirus disease (COVID-19)</a:t>
            </a:r>
          </a:p>
          <a:p>
            <a:pPr>
              <a:spcBef>
                <a:spcPts val="600"/>
              </a:spcBef>
              <a:defRPr>
                <a:latin typeface="+mj-lt"/>
                <a:ea typeface="+mj-ea"/>
                <a:cs typeface="+mj-cs"/>
                <a:sym typeface="Source Sans Pro Regular"/>
              </a:defRPr>
            </a:pPr>
            <a:r>
              <a:rPr u="sng" dirty="0">
                <a:solidFill>
                  <a:srgbClr val="0563C1"/>
                </a:solidFill>
                <a:uFill>
                  <a:solidFill>
                    <a:srgbClr val="0563C1"/>
                  </a:solidFill>
                </a:uFill>
                <a:hlinkClick r:id="rId4"/>
              </a:rPr>
              <a:t>https://www.who.int/emergencies/diseases/novel-coronavirus-2019/technical-guidance-publications</a:t>
            </a:r>
            <a:r>
              <a:rPr dirty="0"/>
              <a:t> </a:t>
            </a:r>
          </a:p>
          <a:p>
            <a:pPr>
              <a:spcBef>
                <a:spcPts val="600"/>
              </a:spcBef>
              <a:defRPr>
                <a:latin typeface="+mj-lt"/>
                <a:ea typeface="+mj-ea"/>
                <a:cs typeface="+mj-cs"/>
                <a:sym typeface="Source Sans Pro Regular"/>
              </a:defRPr>
            </a:pPr>
            <a:endParaRPr dirty="0"/>
          </a:p>
          <a:p>
            <a:pPr>
              <a:spcBef>
                <a:spcPts val="600"/>
              </a:spcBef>
              <a:defRPr>
                <a:latin typeface="+mj-lt"/>
                <a:ea typeface="+mj-ea"/>
                <a:cs typeface="+mj-cs"/>
                <a:sym typeface="Source Sans Pro Regular"/>
              </a:defRPr>
            </a:pPr>
            <a:r>
              <a:rPr dirty="0"/>
              <a:t>Coronavirus disease (COVID-19) technical guidance: Early investigations protocols</a:t>
            </a:r>
          </a:p>
          <a:p>
            <a:pPr>
              <a:spcBef>
                <a:spcPts val="600"/>
              </a:spcBef>
              <a:defRPr>
                <a:latin typeface="+mj-lt"/>
                <a:ea typeface="+mj-ea"/>
                <a:cs typeface="+mj-cs"/>
                <a:sym typeface="Source Sans Pro Regular"/>
              </a:defRPr>
            </a:pPr>
            <a:r>
              <a:rPr u="sng" dirty="0">
                <a:solidFill>
                  <a:srgbClr val="0563C1"/>
                </a:solidFill>
                <a:uFill>
                  <a:solidFill>
                    <a:srgbClr val="0563C1"/>
                  </a:solidFill>
                </a:uFill>
                <a:hlinkClick r:id="rId5"/>
              </a:rPr>
              <a:t>https://www.who.int/emergencies/diseases/novel-coronavirus-2019/technical-guidance/early-investigations</a:t>
            </a:r>
          </a:p>
          <a:p>
            <a:pPr>
              <a:spcBef>
                <a:spcPts val="600"/>
              </a:spcBef>
              <a:defRPr>
                <a:latin typeface="+mj-lt"/>
                <a:ea typeface="+mj-ea"/>
                <a:cs typeface="+mj-cs"/>
                <a:sym typeface="Source Sans Pro Regular"/>
              </a:defRPr>
            </a:pPr>
            <a:endParaRPr u="sng" dirty="0">
              <a:solidFill>
                <a:srgbClr val="0563C1"/>
              </a:solidFill>
              <a:uFill>
                <a:solidFill>
                  <a:srgbClr val="0563C1"/>
                </a:solidFill>
              </a:uFill>
              <a:hlinkClick r:id="rId5"/>
            </a:endParaRPr>
          </a:p>
          <a:p>
            <a:pPr>
              <a:spcBef>
                <a:spcPts val="600"/>
              </a:spcBef>
              <a:defRPr>
                <a:latin typeface="+mj-lt"/>
                <a:ea typeface="+mj-ea"/>
                <a:cs typeface="+mj-cs"/>
                <a:sym typeface="Source Sans Pro Regular"/>
              </a:defRPr>
            </a:pPr>
            <a:endParaRPr u="sng" dirty="0">
              <a:solidFill>
                <a:srgbClr val="0563C1"/>
              </a:solidFill>
              <a:uFill>
                <a:solidFill>
                  <a:srgbClr val="0563C1"/>
                </a:solidFill>
              </a:uFill>
              <a:hlinkClick r:id="rId5"/>
            </a:endParaRP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 name="Espace réservé du contenu 2"/>
          <p:cNvSpPr txBox="1">
            <a:spLocks noGrp="1"/>
          </p:cNvSpPr>
          <p:nvPr>
            <p:ph type="body" sz="half" idx="1"/>
          </p:nvPr>
        </p:nvSpPr>
        <p:spPr>
          <a:xfrm>
            <a:off x="4273550" y="2517569"/>
            <a:ext cx="7529514" cy="3872120"/>
          </a:xfrm>
          <a:prstGeom prst="rect">
            <a:avLst/>
          </a:prstGeom>
        </p:spPr>
        <p:txBody>
          <a:bodyPr/>
          <a:lstStyle/>
          <a:p>
            <a:pPr marL="0" indent="0">
              <a:buSzTx/>
              <a:buNone/>
              <a:defRPr sz="2400">
                <a:solidFill>
                  <a:srgbClr val="C00000"/>
                </a:solidFill>
              </a:defRPr>
            </a:pPr>
            <a:r>
              <a:rPr u="sng" dirty="0">
                <a:solidFill>
                  <a:srgbClr val="0563C1"/>
                </a:solidFill>
                <a:uFill>
                  <a:solidFill>
                    <a:srgbClr val="0563C1"/>
                  </a:solidFill>
                </a:uFill>
                <a:hlinkClick r:id="rId2"/>
              </a:rPr>
              <a:t>COVID-19 National Rapid Response Teams Online Learning Programme</a:t>
            </a:r>
          </a:p>
          <a:p>
            <a:pPr marL="0" indent="0">
              <a:buSzTx/>
              <a:buNone/>
              <a:defRPr sz="2400">
                <a:solidFill>
                  <a:srgbClr val="C00000"/>
                </a:solidFill>
              </a:defRPr>
            </a:pPr>
            <a:endParaRPr u="sng" dirty="0">
              <a:solidFill>
                <a:srgbClr val="0563C1"/>
              </a:solidFill>
              <a:uFill>
                <a:solidFill>
                  <a:srgbClr val="0563C1"/>
                </a:solidFill>
              </a:uFill>
              <a:hlinkClick r:id="rId2"/>
            </a:endParaRPr>
          </a:p>
          <a:p>
            <a:pPr marL="0" indent="0">
              <a:buSzTx/>
              <a:buNone/>
              <a:defRPr sz="2400">
                <a:solidFill>
                  <a:srgbClr val="C00000"/>
                </a:solidFill>
              </a:defRPr>
            </a:pPr>
            <a:r>
              <a:rPr u="sng" dirty="0">
                <a:solidFill>
                  <a:srgbClr val="0563C1"/>
                </a:solidFill>
                <a:uFill>
                  <a:solidFill>
                    <a:srgbClr val="0563C1"/>
                  </a:solidFill>
                </a:uFill>
                <a:hlinkClick r:id="rId3"/>
              </a:rPr>
              <a:t>COVID-19 Contact Tracing Training and Resources; CDC</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7" name="Content Placeholder 2"/>
          <p:cNvSpPr txBox="1">
            <a:spLocks noGrp="1"/>
          </p:cNvSpPr>
          <p:nvPr>
            <p:ph type="body" idx="1"/>
          </p:nvPr>
        </p:nvSpPr>
        <p:spPr>
          <a:xfrm>
            <a:off x="989481" y="825518"/>
            <a:ext cx="10045166" cy="5206965"/>
          </a:xfrm>
          <a:prstGeom prst="rect">
            <a:avLst/>
          </a:prstGeom>
        </p:spPr>
        <p:txBody>
          <a:bodyPr lIns="0" tIns="0" rIns="0" bIns="0">
            <a:noAutofit/>
          </a:bodyPr>
          <a:lstStyle/>
          <a:p>
            <a:pPr marL="0" indent="0" algn="just" defTabSz="271962">
              <a:spcBef>
                <a:spcPts val="200"/>
              </a:spcBef>
              <a:buSzTx/>
              <a:buNone/>
              <a:defRPr sz="1879"/>
            </a:pPr>
            <a:r>
              <a:rPr sz="2000" dirty="0"/>
              <a:t>WHO Health Security Learning Platform - Training Materials</a:t>
            </a:r>
          </a:p>
          <a:p>
            <a:pPr marL="0" indent="0" algn="just" defTabSz="271962">
              <a:spcBef>
                <a:spcPts val="200"/>
              </a:spcBef>
              <a:buSzTx/>
              <a:buNone/>
              <a:defRPr sz="1879"/>
            </a:pPr>
            <a:r>
              <a:rPr sz="2000" dirty="0"/>
              <a:t>These WHO Training Materials are © World Health Organization (WHO) 2022. All rights reserved.</a:t>
            </a:r>
          </a:p>
          <a:p>
            <a:pPr marL="0" indent="0" algn="just" defTabSz="271962">
              <a:spcBef>
                <a:spcPts val="200"/>
              </a:spcBef>
              <a:buSzTx/>
              <a:buNone/>
              <a:defRPr sz="1879"/>
            </a:pPr>
            <a:r>
              <a:rPr sz="2000" dirty="0"/>
              <a:t>Your use of these materials is subject to the “</a:t>
            </a:r>
            <a:r>
              <a:rPr sz="2000" u="sng" dirty="0">
                <a:solidFill>
                  <a:srgbClr val="0563C1"/>
                </a:solidFill>
                <a:uFill>
                  <a:solidFill>
                    <a:srgbClr val="0563C1"/>
                  </a:solidFill>
                </a:uFill>
                <a:hlinkClick r:id="rId2"/>
              </a:rPr>
              <a:t>WHO Health Security Learning Platform, Training Materials – Terms of Use</a:t>
            </a:r>
            <a:r>
              <a:rPr sz="2000" dirty="0"/>
              <a:t>”, which you accepted when downloading them and which are available on the Health Security Learning Platform at: </a:t>
            </a:r>
            <a:r>
              <a:rPr sz="2000" u="sng" dirty="0">
                <a:solidFill>
                  <a:srgbClr val="0563C1"/>
                </a:solidFill>
                <a:uFill>
                  <a:solidFill>
                    <a:srgbClr val="0563C1"/>
                  </a:solidFill>
                </a:uFill>
                <a:hlinkClick r:id="rId3"/>
              </a:rPr>
              <a:t>https://extranet.who.int/hslp</a:t>
            </a:r>
            <a:r>
              <a:rPr sz="2000" dirty="0"/>
              <a:t>  </a:t>
            </a:r>
          </a:p>
          <a:p>
            <a:pPr marL="0" indent="0" algn="just" defTabSz="271962">
              <a:spcBef>
                <a:spcPts val="200"/>
              </a:spcBef>
              <a:buSzTx/>
              <a:buNone/>
              <a:defRPr sz="1879"/>
            </a:pPr>
            <a:endParaRPr sz="2000" dirty="0"/>
          </a:p>
          <a:p>
            <a:pPr marL="0" indent="0" algn="just" defTabSz="271962">
              <a:spcBef>
                <a:spcPts val="200"/>
              </a:spcBef>
              <a:buSzTx/>
              <a:buNone/>
              <a:defRPr sz="1879"/>
            </a:pPr>
            <a:r>
              <a:rPr sz="2000" dirty="0"/>
              <a:t>Should you adapt, modify, translate, or in any other way revise the contents of these materials, you shall not imply that WHO is any way affiliated with such modifications and shall not use the WHO name or emblem in such modified materials. </a:t>
            </a:r>
          </a:p>
          <a:p>
            <a:pPr marL="0" indent="0" algn="just" defTabSz="271962">
              <a:spcBef>
                <a:spcPts val="200"/>
              </a:spcBef>
              <a:buSzTx/>
              <a:buNone/>
              <a:defRPr sz="1879"/>
            </a:pPr>
            <a:endParaRPr sz="2000" dirty="0"/>
          </a:p>
          <a:p>
            <a:pPr marL="0" indent="0" algn="just" defTabSz="271962">
              <a:spcBef>
                <a:spcPts val="200"/>
              </a:spcBef>
              <a:buSzTx/>
              <a:buNone/>
              <a:defRPr sz="1879"/>
            </a:pPr>
            <a:r>
              <a:rPr sz="2000" dirty="0"/>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marL="0" indent="0" algn="just" defTabSz="271962">
              <a:spcBef>
                <a:spcPts val="200"/>
              </a:spcBef>
              <a:buSzTx/>
              <a:buNone/>
              <a:defRPr sz="1879"/>
            </a:pPr>
            <a:r>
              <a:rPr sz="2000" dirty="0"/>
              <a:t>Further, please inform WHO of any modifications of these materials that you use publicly, for record-keeping purposes and continued development, by emailing </a:t>
            </a:r>
            <a:r>
              <a:rPr sz="2000" u="sng" dirty="0">
                <a:solidFill>
                  <a:srgbClr val="0563C1"/>
                </a:solidFill>
                <a:uFill>
                  <a:solidFill>
                    <a:srgbClr val="0563C1"/>
                  </a:solidFill>
                </a:uFill>
                <a:hlinkClick r:id="rId4"/>
              </a:rPr>
              <a:t>ihrhrt@who.int</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Google Shape;308;p8"/>
          <p:cNvSpPr txBox="1">
            <a:spLocks noGrp="1"/>
          </p:cNvSpPr>
          <p:nvPr>
            <p:ph type="body" idx="1"/>
          </p:nvPr>
        </p:nvSpPr>
        <p:spPr>
          <a:xfrm>
            <a:off x="4356677" y="2210463"/>
            <a:ext cx="7529514" cy="3463356"/>
          </a:xfrm>
          <a:prstGeom prst="rect">
            <a:avLst/>
          </a:prstGeom>
        </p:spPr>
        <p:txBody>
          <a:bodyPr lIns="0" tIns="0" rIns="0" bIns="0"/>
          <a:lstStyle/>
          <a:p>
            <a:pPr marL="509206" indent="-509206" defTabSz="286428">
              <a:spcBef>
                <a:spcPts val="200"/>
              </a:spcBef>
              <a:buFontTx/>
              <a:buAutoNum type="arabicPeriod"/>
              <a:defRPr sz="2376"/>
            </a:pPr>
            <a:r>
              <a:rPr dirty="0"/>
              <a:t>Passive and active surveillance</a:t>
            </a:r>
          </a:p>
          <a:p>
            <a:pPr marL="509206" indent="-509206" defTabSz="286428">
              <a:spcBef>
                <a:spcPts val="200"/>
              </a:spcBef>
              <a:buFontTx/>
              <a:buAutoNum type="arabicPeriod" startAt="2"/>
              <a:defRPr sz="2376"/>
            </a:pPr>
            <a:r>
              <a:rPr dirty="0"/>
              <a:t>What is contact tracing</a:t>
            </a:r>
          </a:p>
          <a:p>
            <a:pPr marL="509206" indent="-509206" defTabSz="286428">
              <a:spcBef>
                <a:spcPts val="200"/>
              </a:spcBef>
              <a:buFontTx/>
              <a:buAutoNum type="arabicPeriod" startAt="3"/>
              <a:defRPr sz="2376"/>
            </a:pPr>
            <a:r>
              <a:rPr dirty="0"/>
              <a:t>When do we use active case finding &amp; contact tracing</a:t>
            </a:r>
          </a:p>
          <a:p>
            <a:pPr marL="509206" indent="-509206" defTabSz="286428">
              <a:spcBef>
                <a:spcPts val="200"/>
              </a:spcBef>
              <a:buFontTx/>
              <a:buAutoNum type="arabicPeriod" startAt="4"/>
              <a:defRPr sz="2376"/>
            </a:pPr>
            <a:r>
              <a:rPr dirty="0"/>
              <a:t>How do we perform active case finding &amp; contact tracing</a:t>
            </a:r>
          </a:p>
          <a:p>
            <a:pPr marL="509206" indent="-509206" defTabSz="286428">
              <a:spcBef>
                <a:spcPts val="200"/>
              </a:spcBef>
              <a:buFontTx/>
              <a:buAutoNum type="arabicPeriod" startAt="5"/>
              <a:defRPr sz="2376"/>
            </a:pPr>
            <a:r>
              <a:rPr dirty="0"/>
              <a:t>References and guidelines</a:t>
            </a:r>
          </a:p>
          <a:p>
            <a:pPr marL="509206" indent="-509206" defTabSz="286428">
              <a:spcBef>
                <a:spcPts val="200"/>
              </a:spcBef>
              <a:buFontTx/>
              <a:buAutoNum type="arabicPeriod" startAt="6"/>
              <a:defRPr sz="2376"/>
            </a:pPr>
            <a:r>
              <a:rPr dirty="0"/>
              <a:t>Additional </a:t>
            </a:r>
            <a:r>
              <a:rPr lang="fr-FR" dirty="0" err="1"/>
              <a:t>learning</a:t>
            </a:r>
            <a:r>
              <a:rPr dirty="0"/>
              <a:t> resources</a:t>
            </a:r>
          </a:p>
        </p:txBody>
      </p:sp>
      <p:sp>
        <p:nvSpPr>
          <p:cNvPr id="4" name="Title 2">
            <a:extLst>
              <a:ext uri="{FF2B5EF4-FFF2-40B4-BE49-F238E27FC236}">
                <a16:creationId xmlns:a16="http://schemas.microsoft.com/office/drawing/2014/main" id="{4E0E2DB2-A938-B1A3-A85F-3FBDD980A2BE}"/>
              </a:ext>
            </a:extLst>
          </p:cNvPr>
          <p:cNvSpPr txBox="1">
            <a:spLocks/>
          </p:cNvSpPr>
          <p:nvPr/>
        </p:nvSpPr>
        <p:spPr>
          <a:xfrm>
            <a:off x="389002" y="1000383"/>
            <a:ext cx="2956272" cy="4843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t">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hangingPunct="1"/>
            <a:r>
              <a:rPr lang="hu-HU" b="1" dirty="0"/>
              <a:t>Outline</a:t>
            </a:r>
          </a:p>
        </p:txBody>
      </p:sp>
      <p:sp>
        <p:nvSpPr>
          <p:cNvPr id="5" name="Rounded Rectangle 3">
            <a:extLst>
              <a:ext uri="{FF2B5EF4-FFF2-40B4-BE49-F238E27FC236}">
                <a16:creationId xmlns:a16="http://schemas.microsoft.com/office/drawing/2014/main" id="{EF394AAC-ADD3-653D-C7A4-D4F617B15D7D}"/>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a:extLst>
              <a:ext uri="{FF2B5EF4-FFF2-40B4-BE49-F238E27FC236}">
                <a16:creationId xmlns:a16="http://schemas.microsoft.com/office/drawing/2014/main" id="{8FC11A26-AB54-D4B2-782E-7671C0DAEB0A}"/>
              </a:ext>
            </a:extLst>
          </p:cNvPr>
          <p:cNvSpPr txBox="1"/>
          <p:nvPr/>
        </p:nvSpPr>
        <p:spPr>
          <a:xfrm>
            <a:off x="3389013" y="2074785"/>
            <a:ext cx="5795638" cy="13542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hu-HU" sz="3200" b="1" dirty="0">
                <a:solidFill>
                  <a:schemeClr val="bg1"/>
                </a:solidFill>
                <a:latin typeface="Source Sans Pro Bold"/>
              </a:rPr>
              <a:t>1. Passive and active surveillance</a:t>
            </a:r>
          </a:p>
          <a:p>
            <a:pPr marL="0" marR="0" indent="0" algn="l" defTabSz="914400" rtl="0" fontAlgn="auto" latinLnBrk="0" hangingPunct="0">
              <a:lnSpc>
                <a:spcPct val="100000"/>
              </a:lnSpc>
              <a:spcBef>
                <a:spcPts val="0"/>
              </a:spcBef>
              <a:spcAft>
                <a:spcPts val="0"/>
              </a:spcAft>
              <a:buClrTx/>
              <a:buSzTx/>
              <a:buFontTx/>
              <a:buNone/>
              <a:tabLst/>
            </a:pPr>
            <a:endParaRPr kumimoji="0" lang="hu-HU" sz="1800" b="0" i="0" u="none" strike="noStrike" cap="none" spc="0" normalizeH="0" baseline="0" dirty="0">
              <a:ln>
                <a:noFill/>
              </a:ln>
              <a:solidFill>
                <a:srgbClr val="000000"/>
              </a:solidFill>
              <a:effectLst/>
              <a:uFillTx/>
              <a:latin typeface="Source Sans Pro Bold"/>
              <a:sym typeface="Calibri"/>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Title 1"/>
          <p:cNvSpPr txBox="1">
            <a:spLocks noGrp="1"/>
          </p:cNvSpPr>
          <p:nvPr>
            <p:ph type="title" idx="4294967295"/>
          </p:nvPr>
        </p:nvSpPr>
        <p:spPr>
          <a:xfrm>
            <a:off x="5458690" y="2679349"/>
            <a:ext cx="4730340" cy="1254972"/>
          </a:xfrm>
          <a:prstGeom prst="rect">
            <a:avLst/>
          </a:prstGeom>
        </p:spPr>
        <p:txBody>
          <a:bodyPr lIns="47302" tIns="47302" rIns="47302" bIns="47302"/>
          <a:lstStyle>
            <a:lvl1pPr>
              <a:defRPr sz="2800">
                <a:solidFill>
                  <a:srgbClr val="C00000"/>
                </a:solidFill>
              </a:defRPr>
            </a:lvl1pPr>
          </a:lstStyle>
          <a:p>
            <a:r>
              <a:rPr b="1" dirty="0"/>
              <a:t>What is </a:t>
            </a:r>
            <a:r>
              <a:rPr b="1" dirty="0">
                <a:solidFill>
                  <a:srgbClr val="65A000"/>
                </a:solidFill>
              </a:rPr>
              <a:t>passive </a:t>
            </a:r>
            <a:r>
              <a:rPr b="1" dirty="0"/>
              <a:t>surveillance</a:t>
            </a:r>
            <a:r>
              <a:rPr lang="fr-FR" b="1" dirty="0"/>
              <a:t>?</a:t>
            </a:r>
            <a:r>
              <a:rPr b="1" dirty="0"/>
              <a:t> </a:t>
            </a:r>
            <a:r>
              <a:rPr lang="fr-FR" b="1" dirty="0"/>
              <a:t>W</a:t>
            </a:r>
            <a:r>
              <a:rPr b="1" dirty="0"/>
              <a:t>hat is </a:t>
            </a:r>
            <a:r>
              <a:rPr b="1" dirty="0">
                <a:solidFill>
                  <a:srgbClr val="65A000"/>
                </a:solidFill>
              </a:rPr>
              <a:t>active</a:t>
            </a:r>
            <a:r>
              <a:rPr b="1" dirty="0"/>
              <a:t> surveillance?</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Content Placeholder 2"/>
          <p:cNvSpPr txBox="1">
            <a:spLocks noGrp="1"/>
          </p:cNvSpPr>
          <p:nvPr>
            <p:ph type="body" idx="1"/>
          </p:nvPr>
        </p:nvSpPr>
        <p:spPr>
          <a:xfrm>
            <a:off x="1984916" y="1438026"/>
            <a:ext cx="8222168" cy="3981948"/>
          </a:xfrm>
          <a:prstGeom prst="rect">
            <a:avLst/>
          </a:prstGeom>
        </p:spPr>
        <p:txBody>
          <a:bodyPr/>
          <a:lstStyle/>
          <a:p>
            <a:pPr marL="254000" indent="-254000">
              <a:defRPr sz="2400"/>
            </a:pPr>
            <a:r>
              <a:rPr dirty="0"/>
              <a:t>Surveillance in which available data on reportable diseases are used, or in which disease reporting is mandated or requested </a:t>
            </a:r>
          </a:p>
          <a:p>
            <a:pPr marL="254000" indent="-254000">
              <a:defRPr sz="2400"/>
            </a:pPr>
            <a:r>
              <a:rPr dirty="0"/>
              <a:t>Responsibility for reporting often falls on health care providers or district health officers</a:t>
            </a:r>
          </a:p>
          <a:p>
            <a:pPr marL="254000" indent="-254000">
              <a:defRPr sz="2400"/>
            </a:pPr>
            <a:r>
              <a:rPr dirty="0"/>
              <a:t>Inexpensive and relatively easy to develop</a:t>
            </a:r>
            <a:endParaRPr strike="sngStrike" dirty="0"/>
          </a:p>
          <a:p>
            <a:pPr marL="254000" indent="-254000">
              <a:defRPr sz="2400"/>
            </a:pPr>
            <a:r>
              <a:rPr dirty="0"/>
              <a:t>Underreporting and lack of completeness of reporting likely</a:t>
            </a:r>
          </a:p>
          <a:p>
            <a:pPr marL="254000" indent="-254000">
              <a:defRPr sz="2400"/>
            </a:pPr>
            <a:r>
              <a:rPr dirty="0"/>
              <a:t>Local outbreaks may be missed because the relatively small number of cases often ascertained becomes diluted within a large denominator of a total population of a province or country</a:t>
            </a:r>
          </a:p>
        </p:txBody>
      </p:sp>
      <p:sp>
        <p:nvSpPr>
          <p:cNvPr id="2" name="Title 1">
            <a:extLst>
              <a:ext uri="{FF2B5EF4-FFF2-40B4-BE49-F238E27FC236}">
                <a16:creationId xmlns:a16="http://schemas.microsoft.com/office/drawing/2014/main" id="{F0E465F9-E2C6-59D9-479C-F9762A79EDB5}"/>
              </a:ext>
            </a:extLst>
          </p:cNvPr>
          <p:cNvSpPr txBox="1">
            <a:spLocks/>
          </p:cNvSpPr>
          <p:nvPr/>
        </p:nvSpPr>
        <p:spPr>
          <a:xfrm>
            <a:off x="138044" y="83838"/>
            <a:ext cx="7285094" cy="6461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Passive surveillance</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Content Placeholder 2"/>
          <p:cNvSpPr txBox="1">
            <a:spLocks noGrp="1"/>
          </p:cNvSpPr>
          <p:nvPr>
            <p:ph type="body" idx="1"/>
          </p:nvPr>
        </p:nvSpPr>
        <p:spPr>
          <a:xfrm>
            <a:off x="1984916" y="1628896"/>
            <a:ext cx="8222168" cy="3600208"/>
          </a:xfrm>
          <a:prstGeom prst="rect">
            <a:avLst/>
          </a:prstGeom>
        </p:spPr>
        <p:txBody>
          <a:bodyPr>
            <a:normAutofit/>
          </a:bodyPr>
          <a:lstStyle/>
          <a:p>
            <a:pPr marL="254000" indent="-254000">
              <a:defRPr sz="2500"/>
            </a:pPr>
            <a:r>
              <a:rPr sz="2400" dirty="0"/>
              <a:t>Staff are recruited to make periodic field visits to health care facilities or into communities</a:t>
            </a:r>
            <a:r>
              <a:rPr sz="2400" dirty="0">
                <a:solidFill>
                  <a:srgbClr val="000066"/>
                </a:solidFill>
              </a:rPr>
              <a:t> </a:t>
            </a:r>
            <a:r>
              <a:rPr sz="2400" dirty="0"/>
              <a:t>to identify new cases of a disease or deaths from the disease that have occurred (</a:t>
            </a:r>
            <a:r>
              <a:rPr sz="2400" dirty="0">
                <a:latin typeface="Source Sans Pro Bold"/>
                <a:ea typeface="Source Sans Pro Bold"/>
                <a:cs typeface="Source Sans Pro Bold"/>
                <a:sym typeface="Source Sans Pro Bold"/>
              </a:rPr>
              <a:t>case finding</a:t>
            </a:r>
            <a:r>
              <a:rPr sz="2400" dirty="0"/>
              <a:t>)</a:t>
            </a:r>
            <a:endParaRPr lang="hu-HU" sz="2400" dirty="0"/>
          </a:p>
          <a:p>
            <a:pPr marL="254000" indent="-254000">
              <a:defRPr sz="2500"/>
            </a:pPr>
            <a:endParaRPr sz="2400" dirty="0"/>
          </a:p>
          <a:p>
            <a:pPr marL="254000" indent="-254000">
              <a:defRPr sz="2500"/>
            </a:pPr>
            <a:r>
              <a:rPr sz="2400" dirty="0"/>
              <a:t>Local outbreaks are generally identified </a:t>
            </a:r>
            <a:endParaRPr lang="hu-HU" sz="2400" dirty="0"/>
          </a:p>
          <a:p>
            <a:pPr marL="254000" indent="-254000">
              <a:defRPr sz="2500"/>
            </a:pPr>
            <a:endParaRPr sz="2400" dirty="0"/>
          </a:p>
          <a:p>
            <a:pPr marL="254000" indent="-254000">
              <a:defRPr sz="2500"/>
            </a:pPr>
            <a:r>
              <a:rPr sz="2400" dirty="0"/>
              <a:t>More expensive to maintain than passive reporting, often more difficult to establish</a:t>
            </a:r>
          </a:p>
        </p:txBody>
      </p:sp>
      <p:sp>
        <p:nvSpPr>
          <p:cNvPr id="4" name="Title 1">
            <a:extLst>
              <a:ext uri="{FF2B5EF4-FFF2-40B4-BE49-F238E27FC236}">
                <a16:creationId xmlns:a16="http://schemas.microsoft.com/office/drawing/2014/main" id="{7DEB6160-1CA8-CA9B-FE4D-3B3E9422CDF4}"/>
              </a:ext>
            </a:extLst>
          </p:cNvPr>
          <p:cNvSpPr txBox="1">
            <a:spLocks/>
          </p:cNvSpPr>
          <p:nvPr/>
        </p:nvSpPr>
        <p:spPr>
          <a:xfrm>
            <a:off x="138044" y="83838"/>
            <a:ext cx="7285094" cy="6461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Active surveillance </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AEE0CEA-2752-4BBE-93B0-0ACFBA1BC1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A2C546E-0B8A-4A21-BDA8-8C4EBEE746E3}">
  <ds:schemaRef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e2a64997-203d-4655-a595-383c2eb1e865"/>
    <ds:schemaRef ds:uri="http://schemas.microsoft.com/office/2006/documentManagement/types"/>
    <ds:schemaRef ds:uri="450f158c-397a-4a9d-b005-a44c92e0fccb"/>
    <ds:schemaRef ds:uri="http://www.w3.org/XML/1998/namespace"/>
    <ds:schemaRef ds:uri="http://purl.org/dc/dcmitype/"/>
  </ds:schemaRefs>
</ds:datastoreItem>
</file>

<file path=customXml/itemProps3.xml><?xml version="1.0" encoding="utf-8"?>
<ds:datastoreItem xmlns:ds="http://schemas.openxmlformats.org/officeDocument/2006/customXml" ds:itemID="{211FA22E-4537-4170-983F-957343950B9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180</TotalTime>
  <Words>3159</Words>
  <Application>Microsoft Office PowerPoint</Application>
  <PresentationFormat>Widescreen</PresentationFormat>
  <Paragraphs>323</Paragraphs>
  <Slides>45</Slides>
  <Notes>13</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RRT_Theme_v3</vt:lpstr>
      <vt:lpstr>PowerPoint Presentation</vt:lpstr>
      <vt:lpstr>Notes to facilitators:</vt:lpstr>
      <vt:lpstr>Introduction</vt:lpstr>
      <vt:lpstr>Learning objectives</vt:lpstr>
      <vt:lpstr>PowerPoint Presentation</vt:lpstr>
      <vt:lpstr>PowerPoint Presentation</vt:lpstr>
      <vt:lpstr>What is passive surveillance? What is active surveillance?</vt:lpstr>
      <vt:lpstr>PowerPoint Presentation</vt:lpstr>
      <vt:lpstr>PowerPoint Presentation</vt:lpstr>
      <vt:lpstr>PowerPoint Presentation</vt:lpstr>
      <vt:lpstr>PowerPoint Presentation</vt:lpstr>
      <vt:lpstr>Why is early detection of new cases important?</vt:lpstr>
      <vt:lpstr>Why is early detection of new cases important?</vt:lpstr>
      <vt:lpstr>PowerPoint Presentation</vt:lpstr>
      <vt:lpstr>When to implement contact tracing?</vt:lpstr>
      <vt:lpstr>PowerPoint Presentation</vt:lpstr>
      <vt:lpstr>PowerPoint Presentation</vt:lpstr>
      <vt:lpstr>Case investigation: steps</vt:lpstr>
      <vt:lpstr>PowerPoint Presentation</vt:lpstr>
      <vt:lpstr>PowerPoint Presentation</vt:lpstr>
      <vt:lpstr>PowerPoint Presentation</vt:lpstr>
      <vt:lpstr>PowerPoint Presentation</vt:lpstr>
      <vt:lpstr>PowerPoint Presentation</vt:lpstr>
      <vt:lpstr>PowerPoint Presentation</vt:lpstr>
      <vt:lpstr>Case investigation:</vt:lpstr>
      <vt:lpstr>PowerPoint Presentation</vt:lpstr>
      <vt:lpstr>PowerPoint Presentation</vt:lpstr>
      <vt:lpstr>PowerPoint Presentation</vt:lpstr>
      <vt:lpstr>Contact identifying and listing : key information to be gathered</vt:lpstr>
      <vt:lpstr>Contact follow-up: groups at  higher risk </vt:lpstr>
      <vt:lpstr>PowerPoint Presentation</vt:lpstr>
      <vt:lpstr>PowerPoint Presentation</vt:lpstr>
      <vt:lpstr>PowerPoint Presentation</vt:lpstr>
      <vt:lpstr>PowerPoint Presentation</vt:lpstr>
      <vt:lpstr>PowerPoint Presentation</vt:lpstr>
      <vt:lpstr>PowerPoint Presentation</vt:lpstr>
      <vt:lpstr>Contact tracing: what should be the outcome of contact follow-up?</vt:lpstr>
      <vt:lpstr>Tools to be used in the context of case investigation, contact tracing and monitoring</vt:lpstr>
      <vt:lpstr>Tools to be used in the context of case investigation, contact tracing and monitoring</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Hp</dc:creator>
  <cp:lastModifiedBy>GOMEZ, Paula</cp:lastModifiedBy>
  <cp:revision>10</cp:revision>
  <dcterms:modified xsi:type="dcterms:W3CDTF">2023-04-07T10:54:44Z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Order">
    <vt:r8>132700</vt:r8>
  </property>
  <property fmtid="{D5CDD505-2E9C-101B-9397-08002B2CF9AE}" pid="4" name="xd_Signature">
    <vt:bool>false</vt:bool>
  </property>
  <property fmtid="{D5CDD505-2E9C-101B-9397-08002B2CF9AE}" pid="5" name="xd_ProgID">
    <vt:lpwstr/>
  </property>
  <property fmtid="{D5CDD505-2E9C-101B-9397-08002B2CF9AE}" pid="6" name="TriggerFlowInfo">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MediaServiceImageTags">
    <vt:lpwstr/>
  </property>
</Properties>
</file>